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3" r:id="rId4"/>
    <p:sldId id="275" r:id="rId5"/>
    <p:sldId id="272" r:id="rId6"/>
    <p:sldId id="274" r:id="rId7"/>
    <p:sldId id="276" r:id="rId8"/>
    <p:sldId id="322" r:id="rId9"/>
    <p:sldId id="281" r:id="rId10"/>
    <p:sldId id="282" r:id="rId11"/>
    <p:sldId id="283" r:id="rId12"/>
    <p:sldId id="284" r:id="rId13"/>
    <p:sldId id="329" r:id="rId14"/>
    <p:sldId id="330" r:id="rId15"/>
    <p:sldId id="331" r:id="rId16"/>
    <p:sldId id="355" r:id="rId17"/>
    <p:sldId id="358" r:id="rId18"/>
    <p:sldId id="357" r:id="rId19"/>
    <p:sldId id="360" r:id="rId20"/>
    <p:sldId id="361" r:id="rId21"/>
    <p:sldId id="362" r:id="rId22"/>
    <p:sldId id="356" r:id="rId2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6600"/>
    <a:srgbClr val="A4F0FA"/>
    <a:srgbClr val="99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00235-EEFA-4865-8603-290B70EA56C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F4FF6-0D3F-49A9-83DC-3523AB23B1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4C5EC-47E5-4EF8-B241-DE968ABA389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0B8BE-49A2-49AC-97FC-9D80B252D33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661BD-DF54-4450-B77B-44D26656765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A03F3-3931-4DE4-99CE-C9F87628F21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7AF6B-834C-4CF7-B0BE-BC2F06A26C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B3B49-1310-4FBC-B08B-BB658F8C29C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1306B-28F0-426B-804A-8DE6E0D5A8F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5ABBA-254F-430C-AC95-FB4CD3739B1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60822-2D3C-4A5C-BCC8-DD07BD9F6A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F50ACACA-867B-47BC-8F32-D2D460B9B4C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12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15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avi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8.wmv"/><Relationship Id="rId7" Type="http://schemas.openxmlformats.org/officeDocument/2006/relationships/image" Target="../media/image20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wm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playlist?list=PLy5f3R-3cA5GXBBL6q2XWmVwypnI7uyfk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14.png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43000"/>
            <a:ext cx="9144000" cy="2822575"/>
          </a:xfrm>
        </p:spPr>
        <p:txBody>
          <a:bodyPr/>
          <a:lstStyle/>
          <a:p>
            <a:pPr eaLnBrk="1" hangingPunct="1"/>
            <a:r>
              <a:rPr lang="fr-FR" sz="4000" b="1" smtClean="0">
                <a:solidFill>
                  <a:srgbClr val="FF0000"/>
                </a:solidFill>
              </a:rPr>
              <a:t>SIMULATIONS SUR ORDINATEUR </a:t>
            </a:r>
            <a:r>
              <a:rPr lang="fr-FR" sz="4000" b="1" dirty="0" smtClean="0">
                <a:solidFill>
                  <a:srgbClr val="FF0000"/>
                </a:solidFill>
              </a:rPr>
              <a:t>: </a:t>
            </a:r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sz="3200" b="1" dirty="0" smtClean="0">
                <a:solidFill>
                  <a:srgbClr val="FF0000"/>
                </a:solidFill>
              </a:rPr>
              <a:t>BRUIT DES AVIONS, </a:t>
            </a:r>
            <a:br>
              <a:rPr lang="fr-FR" sz="3200" b="1" dirty="0" smtClean="0">
                <a:solidFill>
                  <a:srgbClr val="FF0000"/>
                </a:solidFill>
              </a:rPr>
            </a:br>
            <a:r>
              <a:rPr lang="fr-FR" sz="3200" b="1" dirty="0" smtClean="0">
                <a:solidFill>
                  <a:srgbClr val="FF0000"/>
                </a:solidFill>
              </a:rPr>
              <a:t>MALADIES CARDIO-VASCULAIRES, …</a:t>
            </a: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838200" y="4314825"/>
            <a:ext cx="667682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Franck NICOUD</a:t>
            </a:r>
          </a:p>
          <a:p>
            <a:r>
              <a:rPr lang="fr-FR" sz="2400" dirty="0">
                <a:solidFill>
                  <a:schemeClr val="bg1"/>
                </a:solidFill>
              </a:rPr>
              <a:t>Professeur</a:t>
            </a:r>
          </a:p>
          <a:p>
            <a:r>
              <a:rPr lang="fr-FR" sz="2400" dirty="0">
                <a:solidFill>
                  <a:schemeClr val="bg1"/>
                </a:solidFill>
              </a:rPr>
              <a:t>Université </a:t>
            </a:r>
            <a:r>
              <a:rPr lang="fr-FR" sz="2400" dirty="0" smtClean="0">
                <a:solidFill>
                  <a:schemeClr val="bg1"/>
                </a:solidFill>
              </a:rPr>
              <a:t>de Montpellier </a:t>
            </a:r>
            <a:r>
              <a:rPr lang="fr-FR" sz="2400" dirty="0">
                <a:solidFill>
                  <a:schemeClr val="bg1"/>
                </a:solidFill>
              </a:rPr>
              <a:t>– </a:t>
            </a:r>
            <a:r>
              <a:rPr lang="fr-FR" sz="2400" dirty="0" err="1">
                <a:solidFill>
                  <a:schemeClr val="bg1"/>
                </a:solidFill>
              </a:rPr>
              <a:t>Polytech’Montpellier</a:t>
            </a:r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>
                <a:solidFill>
                  <a:schemeClr val="bg1"/>
                </a:solidFill>
              </a:rPr>
              <a:t>Institut </a:t>
            </a:r>
            <a:r>
              <a:rPr lang="fr-FR" sz="2400" dirty="0" smtClean="0">
                <a:solidFill>
                  <a:schemeClr val="bg1"/>
                </a:solidFill>
              </a:rPr>
              <a:t>Montpelliérain Alexander Grothendieck</a:t>
            </a:r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>
                <a:solidFill>
                  <a:schemeClr val="bg1"/>
                </a:solidFill>
              </a:rPr>
              <a:t>UMR CNRS 5149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4000" b="1" smtClean="0">
                <a:solidFill>
                  <a:srgbClr val="FF0000"/>
                </a:solidFill>
              </a:rPr>
              <a:t>C’EST DOMMAGE CAR SINON …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305800" cy="5105400"/>
          </a:xfrm>
        </p:spPr>
        <p:txBody>
          <a:bodyPr/>
          <a:lstStyle/>
          <a:p>
            <a:pPr eaLnBrk="1" hangingPunct="1"/>
            <a:r>
              <a:rPr lang="fr-FR" sz="2800" smtClean="0">
                <a:solidFill>
                  <a:schemeClr val="bg1"/>
                </a:solidFill>
              </a:rPr>
              <a:t>On pourrait prévoir la température dans la tuyère </a:t>
            </a:r>
            <a:r>
              <a:rPr lang="fr-FR" sz="2800" smtClean="0">
                <a:solidFill>
                  <a:srgbClr val="FF0000"/>
                </a:solidFill>
              </a:rPr>
              <a:t>avant</a:t>
            </a:r>
            <a:r>
              <a:rPr lang="fr-FR" sz="2800" smtClean="0">
                <a:solidFill>
                  <a:schemeClr val="bg1"/>
                </a:solidFill>
              </a:rPr>
              <a:t> de la fabriquer et de faire un essai du propulseur </a:t>
            </a:r>
          </a:p>
          <a:p>
            <a:pPr eaLnBrk="1" hangingPunct="1"/>
            <a:endParaRPr lang="fr-FR" sz="2800" smtClean="0">
              <a:solidFill>
                <a:schemeClr val="bg1"/>
              </a:solidFill>
            </a:endParaRPr>
          </a:p>
          <a:p>
            <a:pPr eaLnBrk="1" hangingPunct="1"/>
            <a:r>
              <a:rPr lang="fr-FR" sz="2800" smtClean="0">
                <a:solidFill>
                  <a:schemeClr val="bg1"/>
                </a:solidFill>
              </a:rPr>
              <a:t>Ceci permettrait de choisir </a:t>
            </a:r>
            <a:r>
              <a:rPr lang="fr-FR" sz="2800" smtClean="0">
                <a:solidFill>
                  <a:srgbClr val="FF0000"/>
                </a:solidFill>
              </a:rPr>
              <a:t>a priori</a:t>
            </a:r>
            <a:r>
              <a:rPr lang="fr-FR" sz="2800" smtClean="0">
                <a:solidFill>
                  <a:schemeClr val="bg1"/>
                </a:solidFill>
              </a:rPr>
              <a:t> un type de tuyère qui va résister</a:t>
            </a:r>
          </a:p>
          <a:p>
            <a:pPr eaLnBrk="1" hangingPunct="1"/>
            <a:endParaRPr lang="fr-FR" sz="2800" smtClean="0">
              <a:solidFill>
                <a:schemeClr val="bg1"/>
              </a:solidFill>
            </a:endParaRPr>
          </a:p>
        </p:txBody>
      </p:sp>
      <p:pic>
        <p:nvPicPr>
          <p:cNvPr id="32776" name="Picture 8" descr="tuyereT1"/>
          <p:cNvPicPr>
            <a:picLocks noChangeAspect="1" noChangeArrowheads="1"/>
          </p:cNvPicPr>
          <p:nvPr/>
        </p:nvPicPr>
        <p:blipFill>
          <a:blip r:embed="rId2"/>
          <a:srcRect l="28000" t="19333" r="31000" b="24667"/>
          <a:stretch>
            <a:fillRect/>
          </a:stretch>
        </p:blipFill>
        <p:spPr bwMode="auto">
          <a:xfrm>
            <a:off x="6824663" y="4572000"/>
            <a:ext cx="17859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9" descr="tuyereT2"/>
          <p:cNvPicPr>
            <a:picLocks noChangeAspect="1" noChangeArrowheads="1"/>
          </p:cNvPicPr>
          <p:nvPr/>
        </p:nvPicPr>
        <p:blipFill>
          <a:blip r:embed="rId3"/>
          <a:srcRect l="28000" t="20667" r="30000" b="24667"/>
          <a:stretch>
            <a:fillRect/>
          </a:stretch>
        </p:blipFill>
        <p:spPr bwMode="auto">
          <a:xfrm>
            <a:off x="1143000" y="4572000"/>
            <a:ext cx="18288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267200" y="5715000"/>
            <a:ext cx="2841625" cy="898525"/>
            <a:chOff x="2688" y="3600"/>
            <a:chExt cx="1790" cy="566"/>
          </a:xfrm>
        </p:grpSpPr>
        <p:sp>
          <p:nvSpPr>
            <p:cNvPr id="17418" name="Line 10"/>
            <p:cNvSpPr>
              <a:spLocks noChangeShapeType="1"/>
            </p:cNvSpPr>
            <p:nvPr/>
          </p:nvSpPr>
          <p:spPr bwMode="auto">
            <a:xfrm flipH="1">
              <a:off x="3408" y="3600"/>
              <a:ext cx="96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19" name="Rectangle 11"/>
            <p:cNvSpPr>
              <a:spLocks noChangeArrowheads="1"/>
            </p:cNvSpPr>
            <p:nvPr/>
          </p:nvSpPr>
          <p:spPr bwMode="auto">
            <a:xfrm>
              <a:off x="2688" y="3744"/>
              <a:ext cx="1790" cy="42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rgbClr val="FF0000"/>
                  </a:solidFill>
                </a:rPr>
                <a:t>Température très élevée</a:t>
              </a:r>
            </a:p>
            <a:p>
              <a:r>
                <a:rPr lang="fr-FR" b="1">
                  <a:solidFill>
                    <a:srgbClr val="FF0000"/>
                  </a:solidFill>
                </a:rPr>
                <a:t>Risque de rupture</a:t>
              </a:r>
              <a:endParaRPr lang="en-US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438400" y="4495800"/>
            <a:ext cx="3886200" cy="914400"/>
            <a:chOff x="1536" y="2832"/>
            <a:chExt cx="2448" cy="576"/>
          </a:xfrm>
        </p:grpSpPr>
        <p:sp>
          <p:nvSpPr>
            <p:cNvPr id="17416" name="Rectangle 12"/>
            <p:cNvSpPr>
              <a:spLocks noChangeArrowheads="1"/>
            </p:cNvSpPr>
            <p:nvPr/>
          </p:nvSpPr>
          <p:spPr bwMode="auto">
            <a:xfrm>
              <a:off x="2034" y="2832"/>
              <a:ext cx="1950" cy="422"/>
            </a:xfrm>
            <a:prstGeom prst="rect">
              <a:avLst/>
            </a:prstGeom>
            <a:noFill/>
            <a:ln w="28575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rgbClr val="99FF33"/>
                  </a:solidFill>
                </a:rPr>
                <a:t>Température moins élevée</a:t>
              </a:r>
            </a:p>
            <a:p>
              <a:r>
                <a:rPr lang="fr-FR" b="1">
                  <a:solidFill>
                    <a:srgbClr val="99FF33"/>
                  </a:solidFill>
                </a:rPr>
                <a:t>Pas de risque de rupture</a:t>
              </a:r>
              <a:endParaRPr lang="en-US" b="1">
                <a:solidFill>
                  <a:srgbClr val="99FF33"/>
                </a:solidFill>
              </a:endParaRPr>
            </a:p>
          </p:txBody>
        </p:sp>
        <p:sp>
          <p:nvSpPr>
            <p:cNvPr id="17417" name="Line 13"/>
            <p:cNvSpPr>
              <a:spLocks noChangeShapeType="1"/>
            </p:cNvSpPr>
            <p:nvPr/>
          </p:nvSpPr>
          <p:spPr bwMode="auto">
            <a:xfrm flipH="1">
              <a:off x="1536" y="3264"/>
              <a:ext cx="960" cy="144"/>
            </a:xfrm>
            <a:prstGeom prst="line">
              <a:avLst/>
            </a:prstGeom>
            <a:noFill/>
            <a:ln w="28575">
              <a:solidFill>
                <a:srgbClr val="99FF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27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0"/>
          <p:cNvSpPr>
            <a:spLocks noChangeArrowheads="1"/>
          </p:cNvSpPr>
          <p:nvPr/>
        </p:nvSpPr>
        <p:spPr bwMode="auto">
          <a:xfrm>
            <a:off x="3429000" y="4281488"/>
            <a:ext cx="2590800" cy="23479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smtClean="0">
                <a:solidFill>
                  <a:srgbClr val="FF0000"/>
                </a:solidFill>
              </a:rPr>
              <a:t>L’INFINI C’EST BEAUCOUP !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524000"/>
            <a:ext cx="8305800" cy="5105400"/>
          </a:xfrm>
        </p:spPr>
        <p:txBody>
          <a:bodyPr/>
          <a:lstStyle/>
          <a:p>
            <a:pPr eaLnBrk="1" hangingPunct="1"/>
            <a:r>
              <a:rPr lang="fr-FR" sz="2800" smtClean="0">
                <a:solidFill>
                  <a:schemeClr val="bg1"/>
                </a:solidFill>
              </a:rPr>
              <a:t>Les équations mathématiques </a:t>
            </a:r>
            <a:r>
              <a:rPr lang="fr-FR" sz="2800" smtClean="0">
                <a:solidFill>
                  <a:srgbClr val="FF0000"/>
                </a:solidFill>
              </a:rPr>
              <a:t>donneraient</a:t>
            </a:r>
            <a:r>
              <a:rPr lang="fr-FR" sz="2800" smtClean="0">
                <a:solidFill>
                  <a:schemeClr val="bg1"/>
                </a:solidFill>
              </a:rPr>
              <a:t>, si on pouvait les résoudre, la température </a:t>
            </a:r>
            <a:r>
              <a:rPr lang="fr-FR" sz="2800" smtClean="0">
                <a:solidFill>
                  <a:srgbClr val="FF0000"/>
                </a:solidFill>
              </a:rPr>
              <a:t>partout</a:t>
            </a:r>
            <a:r>
              <a:rPr lang="fr-FR" sz="2800" smtClean="0">
                <a:solidFill>
                  <a:schemeClr val="bg1"/>
                </a:solidFill>
              </a:rPr>
              <a:t> dans la tuyère </a:t>
            </a:r>
          </a:p>
          <a:p>
            <a:pPr eaLnBrk="1" hangingPunct="1"/>
            <a:endParaRPr lang="fr-FR" sz="1000" smtClean="0">
              <a:solidFill>
                <a:schemeClr val="bg1"/>
              </a:solidFill>
            </a:endParaRPr>
          </a:p>
          <a:p>
            <a:pPr eaLnBrk="1" hangingPunct="1"/>
            <a:r>
              <a:rPr lang="fr-FR" sz="2800" smtClean="0">
                <a:solidFill>
                  <a:schemeClr val="bg1"/>
                </a:solidFill>
              </a:rPr>
              <a:t>Mathématiquement cela correspond à une </a:t>
            </a:r>
            <a:r>
              <a:rPr lang="fr-FR" sz="2800" smtClean="0">
                <a:solidFill>
                  <a:srgbClr val="FF0000"/>
                </a:solidFill>
              </a:rPr>
              <a:t>infinité</a:t>
            </a:r>
            <a:r>
              <a:rPr lang="fr-FR" sz="2800" smtClean="0">
                <a:solidFill>
                  <a:schemeClr val="bg1"/>
                </a:solidFill>
              </a:rPr>
              <a:t> de points</a:t>
            </a:r>
          </a:p>
          <a:p>
            <a:pPr eaLnBrk="1" hangingPunct="1"/>
            <a:endParaRPr lang="fr-FR" sz="2800" smtClean="0">
              <a:solidFill>
                <a:schemeClr val="bg1"/>
              </a:solidFill>
            </a:endParaRPr>
          </a:p>
        </p:txBody>
      </p:sp>
      <p:pic>
        <p:nvPicPr>
          <p:cNvPr id="33802" name="Picture 10" descr="tuyere2"/>
          <p:cNvPicPr>
            <a:picLocks noChangeAspect="1" noChangeArrowheads="1"/>
          </p:cNvPicPr>
          <p:nvPr/>
        </p:nvPicPr>
        <p:blipFill>
          <a:blip r:embed="rId2"/>
          <a:srcRect l="30000" t="22000" r="25999" b="22000"/>
          <a:stretch>
            <a:fillRect/>
          </a:stretch>
        </p:blipFill>
        <p:spPr bwMode="auto">
          <a:xfrm>
            <a:off x="3505200" y="4302125"/>
            <a:ext cx="243840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Line 11"/>
          <p:cNvSpPr>
            <a:spLocks noChangeShapeType="1"/>
          </p:cNvSpPr>
          <p:nvPr/>
        </p:nvSpPr>
        <p:spPr bwMode="auto">
          <a:xfrm>
            <a:off x="1676400" y="4876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822" name="Oval 30"/>
          <p:cNvSpPr>
            <a:spLocks noChangeArrowheads="1"/>
          </p:cNvSpPr>
          <p:nvPr/>
        </p:nvSpPr>
        <p:spPr bwMode="auto">
          <a:xfrm>
            <a:off x="4800600" y="4876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23" name="Oval 31"/>
          <p:cNvSpPr>
            <a:spLocks noChangeArrowheads="1"/>
          </p:cNvSpPr>
          <p:nvPr/>
        </p:nvSpPr>
        <p:spPr bwMode="auto">
          <a:xfrm>
            <a:off x="4572000" y="4876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24" name="Oval 32"/>
          <p:cNvSpPr>
            <a:spLocks noChangeArrowheads="1"/>
          </p:cNvSpPr>
          <p:nvPr/>
        </p:nvSpPr>
        <p:spPr bwMode="auto">
          <a:xfrm>
            <a:off x="4876800" y="53340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25" name="Oval 33"/>
          <p:cNvSpPr>
            <a:spLocks noChangeArrowheads="1"/>
          </p:cNvSpPr>
          <p:nvPr/>
        </p:nvSpPr>
        <p:spPr bwMode="auto">
          <a:xfrm>
            <a:off x="5334000" y="55626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26" name="Oval 34"/>
          <p:cNvSpPr>
            <a:spLocks noChangeArrowheads="1"/>
          </p:cNvSpPr>
          <p:nvPr/>
        </p:nvSpPr>
        <p:spPr bwMode="auto">
          <a:xfrm>
            <a:off x="4572000" y="59436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27" name="Oval 35"/>
          <p:cNvSpPr>
            <a:spLocks noChangeArrowheads="1"/>
          </p:cNvSpPr>
          <p:nvPr/>
        </p:nvSpPr>
        <p:spPr bwMode="auto">
          <a:xfrm>
            <a:off x="4495800" y="5410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28" name="Oval 36"/>
          <p:cNvSpPr>
            <a:spLocks noChangeArrowheads="1"/>
          </p:cNvSpPr>
          <p:nvPr/>
        </p:nvSpPr>
        <p:spPr bwMode="auto">
          <a:xfrm>
            <a:off x="4572000" y="4876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29" name="Oval 37"/>
          <p:cNvSpPr>
            <a:spLocks noChangeArrowheads="1"/>
          </p:cNvSpPr>
          <p:nvPr/>
        </p:nvSpPr>
        <p:spPr bwMode="auto">
          <a:xfrm>
            <a:off x="5334000" y="57150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30" name="Oval 38"/>
          <p:cNvSpPr>
            <a:spLocks noChangeArrowheads="1"/>
          </p:cNvSpPr>
          <p:nvPr/>
        </p:nvSpPr>
        <p:spPr bwMode="auto">
          <a:xfrm>
            <a:off x="4191000" y="55626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31" name="Oval 39"/>
          <p:cNvSpPr>
            <a:spLocks noChangeArrowheads="1"/>
          </p:cNvSpPr>
          <p:nvPr/>
        </p:nvSpPr>
        <p:spPr bwMode="auto">
          <a:xfrm>
            <a:off x="4191000" y="4876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32" name="Oval 40"/>
          <p:cNvSpPr>
            <a:spLocks noChangeArrowheads="1"/>
          </p:cNvSpPr>
          <p:nvPr/>
        </p:nvSpPr>
        <p:spPr bwMode="auto">
          <a:xfrm>
            <a:off x="4038600" y="55626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33" name="Oval 41"/>
          <p:cNvSpPr>
            <a:spLocks noChangeArrowheads="1"/>
          </p:cNvSpPr>
          <p:nvPr/>
        </p:nvSpPr>
        <p:spPr bwMode="auto">
          <a:xfrm>
            <a:off x="4800600" y="5791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34" name="Oval 42"/>
          <p:cNvSpPr>
            <a:spLocks noChangeArrowheads="1"/>
          </p:cNvSpPr>
          <p:nvPr/>
        </p:nvSpPr>
        <p:spPr bwMode="auto">
          <a:xfrm>
            <a:off x="4495800" y="6400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35" name="Oval 43"/>
          <p:cNvSpPr>
            <a:spLocks noChangeArrowheads="1"/>
          </p:cNvSpPr>
          <p:nvPr/>
        </p:nvSpPr>
        <p:spPr bwMode="auto">
          <a:xfrm>
            <a:off x="5257800" y="5410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36" name="Oval 44"/>
          <p:cNvSpPr>
            <a:spLocks noChangeArrowheads="1"/>
          </p:cNvSpPr>
          <p:nvPr/>
        </p:nvSpPr>
        <p:spPr bwMode="auto">
          <a:xfrm>
            <a:off x="4191000" y="5257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37" name="Oval 45"/>
          <p:cNvSpPr>
            <a:spLocks noChangeArrowheads="1"/>
          </p:cNvSpPr>
          <p:nvPr/>
        </p:nvSpPr>
        <p:spPr bwMode="auto">
          <a:xfrm>
            <a:off x="4876800" y="6019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38" name="Oval 46"/>
          <p:cNvSpPr>
            <a:spLocks noChangeArrowheads="1"/>
          </p:cNvSpPr>
          <p:nvPr/>
        </p:nvSpPr>
        <p:spPr bwMode="auto">
          <a:xfrm>
            <a:off x="4495800" y="59436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39" name="Oval 47"/>
          <p:cNvSpPr>
            <a:spLocks noChangeArrowheads="1"/>
          </p:cNvSpPr>
          <p:nvPr/>
        </p:nvSpPr>
        <p:spPr bwMode="auto">
          <a:xfrm>
            <a:off x="4876800" y="54864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40" name="Oval 48"/>
          <p:cNvSpPr>
            <a:spLocks noChangeArrowheads="1"/>
          </p:cNvSpPr>
          <p:nvPr/>
        </p:nvSpPr>
        <p:spPr bwMode="auto">
          <a:xfrm>
            <a:off x="4038600" y="53340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41" name="Oval 49"/>
          <p:cNvSpPr>
            <a:spLocks noChangeArrowheads="1"/>
          </p:cNvSpPr>
          <p:nvPr/>
        </p:nvSpPr>
        <p:spPr bwMode="auto">
          <a:xfrm>
            <a:off x="4495800" y="5791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42" name="Oval 50"/>
          <p:cNvSpPr>
            <a:spLocks noChangeArrowheads="1"/>
          </p:cNvSpPr>
          <p:nvPr/>
        </p:nvSpPr>
        <p:spPr bwMode="auto">
          <a:xfrm>
            <a:off x="4876800" y="5029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43" name="Oval 51"/>
          <p:cNvSpPr>
            <a:spLocks noChangeArrowheads="1"/>
          </p:cNvSpPr>
          <p:nvPr/>
        </p:nvSpPr>
        <p:spPr bwMode="auto">
          <a:xfrm>
            <a:off x="4953000" y="5791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44" name="Oval 52"/>
          <p:cNvSpPr>
            <a:spLocks noChangeArrowheads="1"/>
          </p:cNvSpPr>
          <p:nvPr/>
        </p:nvSpPr>
        <p:spPr bwMode="auto">
          <a:xfrm>
            <a:off x="4572000" y="53340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45" name="Oval 53"/>
          <p:cNvSpPr>
            <a:spLocks noChangeArrowheads="1"/>
          </p:cNvSpPr>
          <p:nvPr/>
        </p:nvSpPr>
        <p:spPr bwMode="auto">
          <a:xfrm>
            <a:off x="5105400" y="55626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46" name="Oval 54"/>
          <p:cNvSpPr>
            <a:spLocks noChangeArrowheads="1"/>
          </p:cNvSpPr>
          <p:nvPr/>
        </p:nvSpPr>
        <p:spPr bwMode="auto">
          <a:xfrm>
            <a:off x="5029200" y="51054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47" name="Oval 55"/>
          <p:cNvSpPr>
            <a:spLocks noChangeArrowheads="1"/>
          </p:cNvSpPr>
          <p:nvPr/>
        </p:nvSpPr>
        <p:spPr bwMode="auto">
          <a:xfrm>
            <a:off x="4572000" y="48006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48" name="Oval 56"/>
          <p:cNvSpPr>
            <a:spLocks noChangeArrowheads="1"/>
          </p:cNvSpPr>
          <p:nvPr/>
        </p:nvSpPr>
        <p:spPr bwMode="auto">
          <a:xfrm>
            <a:off x="4953000" y="5029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49" name="Oval 57"/>
          <p:cNvSpPr>
            <a:spLocks noChangeArrowheads="1"/>
          </p:cNvSpPr>
          <p:nvPr/>
        </p:nvSpPr>
        <p:spPr bwMode="auto">
          <a:xfrm>
            <a:off x="4800600" y="45720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50" name="Oval 58"/>
          <p:cNvSpPr>
            <a:spLocks noChangeArrowheads="1"/>
          </p:cNvSpPr>
          <p:nvPr/>
        </p:nvSpPr>
        <p:spPr bwMode="auto">
          <a:xfrm>
            <a:off x="5181600" y="5257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53" name="Oval 61"/>
          <p:cNvSpPr>
            <a:spLocks noChangeArrowheads="1"/>
          </p:cNvSpPr>
          <p:nvPr/>
        </p:nvSpPr>
        <p:spPr bwMode="auto">
          <a:xfrm>
            <a:off x="4572000" y="47244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54" name="Oval 62"/>
          <p:cNvSpPr>
            <a:spLocks noChangeArrowheads="1"/>
          </p:cNvSpPr>
          <p:nvPr/>
        </p:nvSpPr>
        <p:spPr bwMode="auto">
          <a:xfrm>
            <a:off x="5334000" y="57150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55" name="Oval 63"/>
          <p:cNvSpPr>
            <a:spLocks noChangeArrowheads="1"/>
          </p:cNvSpPr>
          <p:nvPr/>
        </p:nvSpPr>
        <p:spPr bwMode="auto">
          <a:xfrm>
            <a:off x="5562600" y="54864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56" name="Oval 64"/>
          <p:cNvSpPr>
            <a:spLocks noChangeArrowheads="1"/>
          </p:cNvSpPr>
          <p:nvPr/>
        </p:nvSpPr>
        <p:spPr bwMode="auto">
          <a:xfrm>
            <a:off x="5410200" y="55626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57" name="Oval 65"/>
          <p:cNvSpPr>
            <a:spLocks noChangeArrowheads="1"/>
          </p:cNvSpPr>
          <p:nvPr/>
        </p:nvSpPr>
        <p:spPr bwMode="auto">
          <a:xfrm>
            <a:off x="5105400" y="51816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58" name="Oval 66"/>
          <p:cNvSpPr>
            <a:spLocks noChangeArrowheads="1"/>
          </p:cNvSpPr>
          <p:nvPr/>
        </p:nvSpPr>
        <p:spPr bwMode="auto">
          <a:xfrm>
            <a:off x="4953000" y="47244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60" name="Oval 68"/>
          <p:cNvSpPr>
            <a:spLocks noChangeArrowheads="1"/>
          </p:cNvSpPr>
          <p:nvPr/>
        </p:nvSpPr>
        <p:spPr bwMode="auto">
          <a:xfrm>
            <a:off x="5105400" y="4876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61" name="Oval 69"/>
          <p:cNvSpPr>
            <a:spLocks noChangeArrowheads="1"/>
          </p:cNvSpPr>
          <p:nvPr/>
        </p:nvSpPr>
        <p:spPr bwMode="auto">
          <a:xfrm>
            <a:off x="5257800" y="5029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63" name="Text Box 71"/>
          <p:cNvSpPr txBox="1">
            <a:spLocks noChangeArrowheads="1"/>
          </p:cNvSpPr>
          <p:nvPr/>
        </p:nvSpPr>
        <p:spPr bwMode="auto">
          <a:xfrm>
            <a:off x="3600450" y="4997450"/>
            <a:ext cx="22177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ON NE SAIT</a:t>
            </a:r>
          </a:p>
          <a:p>
            <a:pPr algn="ctr"/>
            <a:r>
              <a:rPr lang="en-US" sz="2800" b="1">
                <a:solidFill>
                  <a:srgbClr val="FF0000"/>
                </a:solidFill>
              </a:rPr>
              <a:t>PAS FAIRE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2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3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2" grpId="0" animBg="1"/>
      <p:bldP spid="33823" grpId="0" animBg="1"/>
      <p:bldP spid="33824" grpId="0" animBg="1"/>
      <p:bldP spid="33825" grpId="0" animBg="1"/>
      <p:bldP spid="33826" grpId="0" animBg="1"/>
      <p:bldP spid="33827" grpId="0" animBg="1"/>
      <p:bldP spid="33828" grpId="0" animBg="1"/>
      <p:bldP spid="33829" grpId="0" animBg="1"/>
      <p:bldP spid="33830" grpId="0" animBg="1"/>
      <p:bldP spid="33831" grpId="0" animBg="1"/>
      <p:bldP spid="33832" grpId="0" animBg="1"/>
      <p:bldP spid="33833" grpId="0" animBg="1"/>
      <p:bldP spid="33834" grpId="0" animBg="1"/>
      <p:bldP spid="33835" grpId="0" animBg="1"/>
      <p:bldP spid="33836" grpId="0" animBg="1"/>
      <p:bldP spid="33837" grpId="0" animBg="1"/>
      <p:bldP spid="33838" grpId="0" animBg="1"/>
      <p:bldP spid="33839" grpId="0" animBg="1"/>
      <p:bldP spid="33840" grpId="0" animBg="1"/>
      <p:bldP spid="33841" grpId="0" animBg="1"/>
      <p:bldP spid="33842" grpId="0" animBg="1"/>
      <p:bldP spid="33843" grpId="0" animBg="1"/>
      <p:bldP spid="33844" grpId="0" animBg="1"/>
      <p:bldP spid="33845" grpId="0" animBg="1"/>
      <p:bldP spid="33846" grpId="0" animBg="1"/>
      <p:bldP spid="33847" grpId="0" animBg="1"/>
      <p:bldP spid="33848" grpId="0" animBg="1"/>
      <p:bldP spid="33849" grpId="0" animBg="1"/>
      <p:bldP spid="33850" grpId="0" animBg="1"/>
      <p:bldP spid="33853" grpId="0" animBg="1"/>
      <p:bldP spid="33854" grpId="0" animBg="1"/>
      <p:bldP spid="33855" grpId="0" animBg="1"/>
      <p:bldP spid="33856" grpId="0" animBg="1"/>
      <p:bldP spid="33857" grpId="0" animBg="1"/>
      <p:bldP spid="33858" grpId="0" animBg="1"/>
      <p:bldP spid="33860" grpId="0" animBg="1"/>
      <p:bldP spid="33861" grpId="0" animBg="1"/>
      <p:bldP spid="338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smtClean="0">
                <a:solidFill>
                  <a:srgbClr val="FF0000"/>
                </a:solidFill>
              </a:rPr>
              <a:t>DE L’INFINI VERS LE FINI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19100" y="1524000"/>
            <a:ext cx="8305800" cy="5105400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chemeClr val="bg1"/>
                </a:solidFill>
              </a:rPr>
              <a:t>On </a:t>
            </a:r>
            <a:r>
              <a:rPr lang="fr-FR" sz="2800" dirty="0" smtClean="0">
                <a:solidFill>
                  <a:srgbClr val="FF0000"/>
                </a:solidFill>
              </a:rPr>
              <a:t>renonce</a:t>
            </a:r>
            <a:r>
              <a:rPr lang="fr-FR" sz="2800" dirty="0" smtClean="0">
                <a:solidFill>
                  <a:schemeClr val="bg1"/>
                </a:solidFill>
              </a:rPr>
              <a:t> donc à trouver les solutions mathématiques des équations</a:t>
            </a:r>
          </a:p>
          <a:p>
            <a:pPr eaLnBrk="1" hangingPunct="1"/>
            <a:endParaRPr lang="fr-FR" sz="28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fr-FR" sz="2800" dirty="0" smtClean="0">
                <a:solidFill>
                  <a:schemeClr val="bg1"/>
                </a:solidFill>
              </a:rPr>
              <a:t>On ne cherche la température qu’en un nombre </a:t>
            </a:r>
            <a:r>
              <a:rPr lang="fr-FR" sz="2800" dirty="0" smtClean="0">
                <a:solidFill>
                  <a:srgbClr val="FF0000"/>
                </a:solidFill>
              </a:rPr>
              <a:t>fini</a:t>
            </a:r>
            <a:r>
              <a:rPr lang="fr-FR" sz="2800" dirty="0" smtClean="0">
                <a:solidFill>
                  <a:schemeClr val="bg1"/>
                </a:solidFill>
              </a:rPr>
              <a:t> de </a:t>
            </a:r>
            <a:r>
              <a:rPr lang="fr-FR" sz="2800" dirty="0" smtClean="0">
                <a:solidFill>
                  <a:srgbClr val="FF0000"/>
                </a:solidFill>
              </a:rPr>
              <a:t>cellules</a:t>
            </a:r>
            <a:r>
              <a:rPr lang="fr-FR" sz="2800" dirty="0" smtClean="0">
                <a:solidFill>
                  <a:schemeClr val="bg1"/>
                </a:solidFill>
              </a:rPr>
              <a:t> (petits bouts de tuyère)</a:t>
            </a:r>
          </a:p>
          <a:p>
            <a:pPr eaLnBrk="1" hangingPunct="1"/>
            <a:endParaRPr lang="fr-FR" sz="2800" dirty="0" smtClean="0">
              <a:solidFill>
                <a:schemeClr val="bg1"/>
              </a:solidFill>
            </a:endParaRPr>
          </a:p>
        </p:txBody>
      </p:sp>
      <p:sp>
        <p:nvSpPr>
          <p:cNvPr id="19460" name="Line 6"/>
          <p:cNvSpPr>
            <a:spLocks noChangeShapeType="1"/>
          </p:cNvSpPr>
          <p:nvPr/>
        </p:nvSpPr>
        <p:spPr bwMode="auto">
          <a:xfrm>
            <a:off x="1676400" y="4876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4861" name="Picture 45" descr="tuyere2"/>
          <p:cNvPicPr>
            <a:picLocks noChangeAspect="1" noChangeArrowheads="1"/>
          </p:cNvPicPr>
          <p:nvPr/>
        </p:nvPicPr>
        <p:blipFill>
          <a:blip r:embed="rId2"/>
          <a:srcRect l="30000" t="22000" r="25999" b="22000"/>
          <a:stretch>
            <a:fillRect/>
          </a:stretch>
        </p:blipFill>
        <p:spPr bwMode="auto">
          <a:xfrm>
            <a:off x="3352800" y="4371975"/>
            <a:ext cx="243840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62" name="Picture 46" descr="tuyeremail1"/>
          <p:cNvPicPr>
            <a:picLocks noChangeAspect="1" noChangeArrowheads="1"/>
          </p:cNvPicPr>
          <p:nvPr/>
        </p:nvPicPr>
        <p:blipFill>
          <a:blip r:embed="rId3"/>
          <a:srcRect l="28999" t="15334" r="24001" b="24667"/>
          <a:stretch>
            <a:fillRect/>
          </a:stretch>
        </p:blipFill>
        <p:spPr bwMode="auto">
          <a:xfrm>
            <a:off x="5562600" y="4351338"/>
            <a:ext cx="24384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63" name="Line 47"/>
          <p:cNvSpPr>
            <a:spLocks noChangeShapeType="1"/>
          </p:cNvSpPr>
          <p:nvPr/>
        </p:nvSpPr>
        <p:spPr bwMode="auto">
          <a:xfrm>
            <a:off x="3657600" y="6172200"/>
            <a:ext cx="1828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34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277813"/>
            <a:ext cx="8686800" cy="1143000"/>
          </a:xfrm>
          <a:noFill/>
        </p:spPr>
        <p:txBody>
          <a:bodyPr/>
          <a:lstStyle/>
          <a:p>
            <a:pPr eaLnBrk="1" hangingPunct="1"/>
            <a:r>
              <a:rPr lang="fr-FR" sz="4000" b="1" dirty="0" smtClean="0">
                <a:solidFill>
                  <a:srgbClr val="FF0000"/>
                </a:solidFill>
              </a:rPr>
              <a:t>AERONAUTIQUE: DOMAINE HISTORIQUE DES SIMULATIONS</a:t>
            </a:r>
            <a:endParaRPr lang="fr-FR" sz="2400" b="1" dirty="0" smtClean="0">
              <a:solidFill>
                <a:schemeClr val="bg1"/>
              </a:solidFill>
            </a:endParaRPr>
          </a:p>
        </p:txBody>
      </p:sp>
      <p:pic>
        <p:nvPicPr>
          <p:cNvPr id="4" name="Image 3" descr="A38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841" y="2415540"/>
            <a:ext cx="4288258" cy="3071018"/>
          </a:xfrm>
          <a:prstGeom prst="rect">
            <a:avLst/>
          </a:prstGeom>
        </p:spPr>
      </p:pic>
      <p:pic>
        <p:nvPicPr>
          <p:cNvPr id="5" name="Image 4" descr="A38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" y="2430285"/>
            <a:ext cx="4524375" cy="302895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975360" y="1949450"/>
            <a:ext cx="2108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10h29 : décollage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836920" y="1903730"/>
            <a:ext cx="2351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14h22 : atterrissage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24000" y="5927090"/>
            <a:ext cx="6428363" cy="46166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27 avril 2005 : premier vol de l’A380 – 3h53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277813"/>
            <a:ext cx="8686800" cy="1143000"/>
          </a:xfrm>
          <a:noFill/>
        </p:spPr>
        <p:txBody>
          <a:bodyPr/>
          <a:lstStyle/>
          <a:p>
            <a:pPr eaLnBrk="1" hangingPunct="1"/>
            <a:r>
              <a:rPr lang="fr-FR" sz="4000" b="1" dirty="0" smtClean="0">
                <a:solidFill>
                  <a:srgbClr val="FF0000"/>
                </a:solidFill>
              </a:rPr>
              <a:t>TESTER DES AVIONS VIRTUELS</a:t>
            </a:r>
            <a:endParaRPr lang="fr-FR" sz="2400" b="1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82466" y="2201145"/>
            <a:ext cx="3223959" cy="64633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Déformation d’un avion F16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B. </a:t>
            </a:r>
            <a:r>
              <a:rPr lang="fr-FR" b="1" dirty="0" err="1" smtClean="0">
                <a:solidFill>
                  <a:schemeClr val="bg1"/>
                </a:solidFill>
              </a:rPr>
              <a:t>Koobus</a:t>
            </a:r>
            <a:r>
              <a:rPr lang="fr-FR" b="1" dirty="0" smtClean="0">
                <a:solidFill>
                  <a:schemeClr val="bg1"/>
                </a:solidFill>
              </a:rPr>
              <a:t> – UM/Boulder </a:t>
            </a:r>
            <a:endParaRPr lang="fr-FR" dirty="0"/>
          </a:p>
        </p:txBody>
      </p:sp>
      <p:pic>
        <p:nvPicPr>
          <p:cNvPr id="2" name="f16grav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1" y="1621232"/>
            <a:ext cx="3556000" cy="3138288"/>
          </a:xfrm>
          <a:prstGeom prst="rect">
            <a:avLst/>
          </a:prstGeom>
        </p:spPr>
      </p:pic>
      <p:pic>
        <p:nvPicPr>
          <p:cNvPr id="3" name="f16_M_1.0_gravity_mach1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57760" y="2871768"/>
            <a:ext cx="3833813" cy="29718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cygwin\home\nicoud\Relations_exterieures\BRUCO\Comm FRAE 5 dec + BIR UM2 + presse\Films\Turboréacteur_animé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6360" y="3523297"/>
            <a:ext cx="3334703" cy="3334703"/>
          </a:xfrm>
          <a:prstGeom prst="rect">
            <a:avLst/>
          </a:prstGeom>
          <a:noFill/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277813"/>
            <a:ext cx="8686800" cy="1143000"/>
          </a:xfrm>
          <a:noFill/>
        </p:spPr>
        <p:txBody>
          <a:bodyPr/>
          <a:lstStyle/>
          <a:p>
            <a:pPr eaLnBrk="1" hangingPunct="1"/>
            <a:r>
              <a:rPr lang="fr-FR" sz="4000" b="1" dirty="0" smtClean="0">
                <a:solidFill>
                  <a:srgbClr val="FF0000"/>
                </a:solidFill>
              </a:rPr>
              <a:t>BRUIT DES AVIONS</a:t>
            </a:r>
            <a:endParaRPr lang="fr-FR" sz="2400" b="1" dirty="0" smtClean="0">
              <a:solidFill>
                <a:schemeClr val="bg1"/>
              </a:solidFill>
            </a:endParaRPr>
          </a:p>
        </p:txBody>
      </p:sp>
      <p:pic>
        <p:nvPicPr>
          <p:cNvPr id="5" name="Image 4" descr="A3801.jpg"/>
          <p:cNvPicPr>
            <a:picLocks noChangeAspect="1"/>
          </p:cNvPicPr>
          <p:nvPr/>
        </p:nvPicPr>
        <p:blipFill>
          <a:blip r:embed="rId3"/>
          <a:srcRect l="10105" t="22406" b="28286"/>
          <a:stretch>
            <a:fillRect/>
          </a:stretch>
        </p:blipFill>
        <p:spPr>
          <a:xfrm>
            <a:off x="1358130" y="2042160"/>
            <a:ext cx="6183766" cy="227076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7200" y="1446530"/>
            <a:ext cx="2492991" cy="3693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Bruit aérodynamique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360920" y="4098290"/>
            <a:ext cx="1390124" cy="3693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Bruit de jet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3961130"/>
            <a:ext cx="1467068" cy="3693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Bruit de fan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3672840" y="2880360"/>
            <a:ext cx="807720" cy="54864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/>
          <p:cNvCxnSpPr/>
          <p:nvPr/>
        </p:nvCxnSpPr>
        <p:spPr>
          <a:xfrm rot="5400000">
            <a:off x="3063240" y="3657603"/>
            <a:ext cx="1127763" cy="64007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1615440" y="2636520"/>
            <a:ext cx="807720" cy="54864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/>
          <p:cNvCxnSpPr>
            <a:endCxn id="16" idx="1"/>
          </p:cNvCxnSpPr>
          <p:nvPr/>
        </p:nvCxnSpPr>
        <p:spPr>
          <a:xfrm rot="16200000" flipH="1">
            <a:off x="940991" y="1924129"/>
            <a:ext cx="888066" cy="69740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1463040" y="3093720"/>
            <a:ext cx="1722120" cy="86868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rot="16200000" flipH="1">
            <a:off x="1188720" y="4556760"/>
            <a:ext cx="701040" cy="24384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rot="10800000">
            <a:off x="4495800" y="3261360"/>
            <a:ext cx="2865120" cy="88392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10" idx="1"/>
          </p:cNvCxnSpPr>
          <p:nvPr/>
        </p:nvCxnSpPr>
        <p:spPr>
          <a:xfrm rot="10800000" flipV="1">
            <a:off x="5471160" y="4282956"/>
            <a:ext cx="1889760" cy="63956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orme libre 44"/>
          <p:cNvSpPr/>
          <p:nvPr/>
        </p:nvSpPr>
        <p:spPr>
          <a:xfrm>
            <a:off x="4328159" y="5202636"/>
            <a:ext cx="3726931" cy="289989"/>
          </a:xfrm>
          <a:custGeom>
            <a:avLst/>
            <a:gdLst>
              <a:gd name="connsiteX0" fmla="*/ 0 w 2209800"/>
              <a:gd name="connsiteY0" fmla="*/ 228600 h 266700"/>
              <a:gd name="connsiteX1" fmla="*/ 1082040 w 2209800"/>
              <a:gd name="connsiteY1" fmla="*/ 228600 h 266700"/>
              <a:gd name="connsiteX2" fmla="*/ 2209800 w 2209800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9800" h="266700">
                <a:moveTo>
                  <a:pt x="0" y="228600"/>
                </a:moveTo>
                <a:cubicBezTo>
                  <a:pt x="356870" y="247650"/>
                  <a:pt x="713740" y="266700"/>
                  <a:pt x="1082040" y="228600"/>
                </a:cubicBezTo>
                <a:cubicBezTo>
                  <a:pt x="1450340" y="190500"/>
                  <a:pt x="1830070" y="95250"/>
                  <a:pt x="2209800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orme libre 45"/>
          <p:cNvSpPr/>
          <p:nvPr/>
        </p:nvSpPr>
        <p:spPr>
          <a:xfrm flipV="1">
            <a:off x="4373879" y="4913076"/>
            <a:ext cx="3726931" cy="289989"/>
          </a:xfrm>
          <a:custGeom>
            <a:avLst/>
            <a:gdLst>
              <a:gd name="connsiteX0" fmla="*/ 0 w 2209800"/>
              <a:gd name="connsiteY0" fmla="*/ 228600 h 266700"/>
              <a:gd name="connsiteX1" fmla="*/ 1082040 w 2209800"/>
              <a:gd name="connsiteY1" fmla="*/ 228600 h 266700"/>
              <a:gd name="connsiteX2" fmla="*/ 2209800 w 2209800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9800" h="266700">
                <a:moveTo>
                  <a:pt x="0" y="228600"/>
                </a:moveTo>
                <a:cubicBezTo>
                  <a:pt x="356870" y="247650"/>
                  <a:pt x="713740" y="266700"/>
                  <a:pt x="1082040" y="228600"/>
                </a:cubicBezTo>
                <a:cubicBezTo>
                  <a:pt x="1450340" y="190500"/>
                  <a:pt x="1830070" y="95250"/>
                  <a:pt x="2209800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orme libre 46"/>
          <p:cNvSpPr/>
          <p:nvPr/>
        </p:nvSpPr>
        <p:spPr>
          <a:xfrm>
            <a:off x="4495800" y="5200268"/>
            <a:ext cx="2698812" cy="171948"/>
          </a:xfrm>
          <a:custGeom>
            <a:avLst/>
            <a:gdLst>
              <a:gd name="connsiteX0" fmla="*/ 0 w 1280160"/>
              <a:gd name="connsiteY0" fmla="*/ 2368 h 185248"/>
              <a:gd name="connsiteX1" fmla="*/ 60960 w 1280160"/>
              <a:gd name="connsiteY1" fmla="*/ 17608 h 185248"/>
              <a:gd name="connsiteX2" fmla="*/ 76200 w 1280160"/>
              <a:gd name="connsiteY2" fmla="*/ 63328 h 185248"/>
              <a:gd name="connsiteX3" fmla="*/ 121920 w 1280160"/>
              <a:gd name="connsiteY3" fmla="*/ 78568 h 185248"/>
              <a:gd name="connsiteX4" fmla="*/ 548640 w 1280160"/>
              <a:gd name="connsiteY4" fmla="*/ 63328 h 185248"/>
              <a:gd name="connsiteX5" fmla="*/ 563880 w 1280160"/>
              <a:gd name="connsiteY5" fmla="*/ 109048 h 185248"/>
              <a:gd name="connsiteX6" fmla="*/ 685800 w 1280160"/>
              <a:gd name="connsiteY6" fmla="*/ 93808 h 185248"/>
              <a:gd name="connsiteX7" fmla="*/ 731520 w 1280160"/>
              <a:gd name="connsiteY7" fmla="*/ 63328 h 185248"/>
              <a:gd name="connsiteX8" fmla="*/ 990600 w 1280160"/>
              <a:gd name="connsiteY8" fmla="*/ 78568 h 185248"/>
              <a:gd name="connsiteX9" fmla="*/ 1082040 w 1280160"/>
              <a:gd name="connsiteY9" fmla="*/ 154768 h 185248"/>
              <a:gd name="connsiteX10" fmla="*/ 1173480 w 1280160"/>
              <a:gd name="connsiteY10" fmla="*/ 185248 h 185248"/>
              <a:gd name="connsiteX11" fmla="*/ 1203960 w 1280160"/>
              <a:gd name="connsiteY11" fmla="*/ 139528 h 185248"/>
              <a:gd name="connsiteX12" fmla="*/ 1219200 w 1280160"/>
              <a:gd name="connsiteY12" fmla="*/ 93808 h 185248"/>
              <a:gd name="connsiteX13" fmla="*/ 1264920 w 1280160"/>
              <a:gd name="connsiteY13" fmla="*/ 78568 h 185248"/>
              <a:gd name="connsiteX14" fmla="*/ 1280160 w 1280160"/>
              <a:gd name="connsiteY14" fmla="*/ 63328 h 18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80160" h="185248">
                <a:moveTo>
                  <a:pt x="0" y="2368"/>
                </a:moveTo>
                <a:cubicBezTo>
                  <a:pt x="20320" y="7448"/>
                  <a:pt x="44604" y="4524"/>
                  <a:pt x="60960" y="17608"/>
                </a:cubicBezTo>
                <a:cubicBezTo>
                  <a:pt x="73504" y="27643"/>
                  <a:pt x="64841" y="51969"/>
                  <a:pt x="76200" y="63328"/>
                </a:cubicBezTo>
                <a:cubicBezTo>
                  <a:pt x="87559" y="74687"/>
                  <a:pt x="106680" y="73488"/>
                  <a:pt x="121920" y="78568"/>
                </a:cubicBezTo>
                <a:cubicBezTo>
                  <a:pt x="279056" y="0"/>
                  <a:pt x="229829" y="12318"/>
                  <a:pt x="548640" y="63328"/>
                </a:cubicBezTo>
                <a:cubicBezTo>
                  <a:pt x="564503" y="65866"/>
                  <a:pt x="558800" y="93808"/>
                  <a:pt x="563880" y="109048"/>
                </a:cubicBezTo>
                <a:cubicBezTo>
                  <a:pt x="604520" y="103968"/>
                  <a:pt x="646287" y="104584"/>
                  <a:pt x="685800" y="93808"/>
                </a:cubicBezTo>
                <a:cubicBezTo>
                  <a:pt x="703471" y="88989"/>
                  <a:pt x="713227" y="64243"/>
                  <a:pt x="731520" y="63328"/>
                </a:cubicBezTo>
                <a:lnTo>
                  <a:pt x="990600" y="78568"/>
                </a:lnTo>
                <a:cubicBezTo>
                  <a:pt x="1028013" y="134688"/>
                  <a:pt x="1011729" y="126643"/>
                  <a:pt x="1082040" y="154768"/>
                </a:cubicBezTo>
                <a:cubicBezTo>
                  <a:pt x="1111871" y="166700"/>
                  <a:pt x="1173480" y="185248"/>
                  <a:pt x="1173480" y="185248"/>
                </a:cubicBezTo>
                <a:cubicBezTo>
                  <a:pt x="1183640" y="170008"/>
                  <a:pt x="1195769" y="155911"/>
                  <a:pt x="1203960" y="139528"/>
                </a:cubicBezTo>
                <a:cubicBezTo>
                  <a:pt x="1211144" y="125160"/>
                  <a:pt x="1207841" y="105167"/>
                  <a:pt x="1219200" y="93808"/>
                </a:cubicBezTo>
                <a:cubicBezTo>
                  <a:pt x="1230559" y="82449"/>
                  <a:pt x="1250552" y="85752"/>
                  <a:pt x="1264920" y="78568"/>
                </a:cubicBezTo>
                <a:cubicBezTo>
                  <a:pt x="1271346" y="75355"/>
                  <a:pt x="1275080" y="68408"/>
                  <a:pt x="1280160" y="6332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orme libre 47"/>
          <p:cNvSpPr/>
          <p:nvPr/>
        </p:nvSpPr>
        <p:spPr>
          <a:xfrm>
            <a:off x="4389119" y="5080716"/>
            <a:ext cx="2473911" cy="226333"/>
          </a:xfrm>
          <a:custGeom>
            <a:avLst/>
            <a:gdLst>
              <a:gd name="connsiteX0" fmla="*/ 0 w 1173480"/>
              <a:gd name="connsiteY0" fmla="*/ 0 h 243840"/>
              <a:gd name="connsiteX1" fmla="*/ 396240 w 1173480"/>
              <a:gd name="connsiteY1" fmla="*/ 15240 h 243840"/>
              <a:gd name="connsiteX2" fmla="*/ 457200 w 1173480"/>
              <a:gd name="connsiteY2" fmla="*/ 30480 h 243840"/>
              <a:gd name="connsiteX3" fmla="*/ 502920 w 1173480"/>
              <a:gd name="connsiteY3" fmla="*/ 60960 h 243840"/>
              <a:gd name="connsiteX4" fmla="*/ 563880 w 1173480"/>
              <a:gd name="connsiteY4" fmla="*/ 91440 h 243840"/>
              <a:gd name="connsiteX5" fmla="*/ 792480 w 1173480"/>
              <a:gd name="connsiteY5" fmla="*/ 76200 h 243840"/>
              <a:gd name="connsiteX6" fmla="*/ 838200 w 1173480"/>
              <a:gd name="connsiteY6" fmla="*/ 60960 h 243840"/>
              <a:gd name="connsiteX7" fmla="*/ 1112520 w 1173480"/>
              <a:gd name="connsiteY7" fmla="*/ 76200 h 243840"/>
              <a:gd name="connsiteX8" fmla="*/ 1143000 w 1173480"/>
              <a:gd name="connsiteY8" fmla="*/ 167640 h 243840"/>
              <a:gd name="connsiteX9" fmla="*/ 1158240 w 1173480"/>
              <a:gd name="connsiteY9" fmla="*/ 213360 h 243840"/>
              <a:gd name="connsiteX10" fmla="*/ 1173480 w 1173480"/>
              <a:gd name="connsiteY10" fmla="*/ 24384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3480" h="243840">
                <a:moveTo>
                  <a:pt x="0" y="0"/>
                </a:moveTo>
                <a:cubicBezTo>
                  <a:pt x="132080" y="5080"/>
                  <a:pt x="264355" y="6448"/>
                  <a:pt x="396240" y="15240"/>
                </a:cubicBezTo>
                <a:cubicBezTo>
                  <a:pt x="417139" y="16633"/>
                  <a:pt x="437948" y="22229"/>
                  <a:pt x="457200" y="30480"/>
                </a:cubicBezTo>
                <a:cubicBezTo>
                  <a:pt x="474035" y="37695"/>
                  <a:pt x="487017" y="51873"/>
                  <a:pt x="502920" y="60960"/>
                </a:cubicBezTo>
                <a:cubicBezTo>
                  <a:pt x="522645" y="72232"/>
                  <a:pt x="543560" y="81280"/>
                  <a:pt x="563880" y="91440"/>
                </a:cubicBezTo>
                <a:cubicBezTo>
                  <a:pt x="640080" y="86360"/>
                  <a:pt x="716578" y="84634"/>
                  <a:pt x="792480" y="76200"/>
                </a:cubicBezTo>
                <a:cubicBezTo>
                  <a:pt x="808446" y="74426"/>
                  <a:pt x="822136" y="60960"/>
                  <a:pt x="838200" y="60960"/>
                </a:cubicBezTo>
                <a:cubicBezTo>
                  <a:pt x="929781" y="60960"/>
                  <a:pt x="1021080" y="71120"/>
                  <a:pt x="1112520" y="76200"/>
                </a:cubicBezTo>
                <a:lnTo>
                  <a:pt x="1143000" y="167640"/>
                </a:lnTo>
                <a:cubicBezTo>
                  <a:pt x="1148080" y="182880"/>
                  <a:pt x="1151056" y="198992"/>
                  <a:pt x="1158240" y="213360"/>
                </a:cubicBezTo>
                <a:lnTo>
                  <a:pt x="1173480" y="24384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Forme libre 48"/>
          <p:cNvSpPr/>
          <p:nvPr/>
        </p:nvSpPr>
        <p:spPr>
          <a:xfrm>
            <a:off x="4572000" y="5156916"/>
            <a:ext cx="3105474" cy="254624"/>
          </a:xfrm>
          <a:custGeom>
            <a:avLst/>
            <a:gdLst>
              <a:gd name="connsiteX0" fmla="*/ 0 w 1473057"/>
              <a:gd name="connsiteY0" fmla="*/ 274320 h 274320"/>
              <a:gd name="connsiteX1" fmla="*/ 60960 w 1473057"/>
              <a:gd name="connsiteY1" fmla="*/ 243840 h 274320"/>
              <a:gd name="connsiteX2" fmla="*/ 106680 w 1473057"/>
              <a:gd name="connsiteY2" fmla="*/ 228600 h 274320"/>
              <a:gd name="connsiteX3" fmla="*/ 152400 w 1473057"/>
              <a:gd name="connsiteY3" fmla="*/ 198120 h 274320"/>
              <a:gd name="connsiteX4" fmla="*/ 411480 w 1473057"/>
              <a:gd name="connsiteY4" fmla="*/ 213360 h 274320"/>
              <a:gd name="connsiteX5" fmla="*/ 487680 w 1473057"/>
              <a:gd name="connsiteY5" fmla="*/ 198120 h 274320"/>
              <a:gd name="connsiteX6" fmla="*/ 579120 w 1473057"/>
              <a:gd name="connsiteY6" fmla="*/ 106680 h 274320"/>
              <a:gd name="connsiteX7" fmla="*/ 624840 w 1473057"/>
              <a:gd name="connsiteY7" fmla="*/ 60960 h 274320"/>
              <a:gd name="connsiteX8" fmla="*/ 670560 w 1473057"/>
              <a:gd name="connsiteY8" fmla="*/ 30480 h 274320"/>
              <a:gd name="connsiteX9" fmla="*/ 762000 w 1473057"/>
              <a:gd name="connsiteY9" fmla="*/ 0 h 274320"/>
              <a:gd name="connsiteX10" fmla="*/ 1188720 w 1473057"/>
              <a:gd name="connsiteY10" fmla="*/ 15240 h 274320"/>
              <a:gd name="connsiteX11" fmla="*/ 1295400 w 1473057"/>
              <a:gd name="connsiteY11" fmla="*/ 3048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73057" h="274320">
                <a:moveTo>
                  <a:pt x="0" y="274320"/>
                </a:moveTo>
                <a:cubicBezTo>
                  <a:pt x="20320" y="264160"/>
                  <a:pt x="40078" y="252789"/>
                  <a:pt x="60960" y="243840"/>
                </a:cubicBezTo>
                <a:cubicBezTo>
                  <a:pt x="75725" y="237512"/>
                  <a:pt x="92312" y="235784"/>
                  <a:pt x="106680" y="228600"/>
                </a:cubicBezTo>
                <a:cubicBezTo>
                  <a:pt x="123063" y="220409"/>
                  <a:pt x="137160" y="208280"/>
                  <a:pt x="152400" y="198120"/>
                </a:cubicBezTo>
                <a:cubicBezTo>
                  <a:pt x="238760" y="203200"/>
                  <a:pt x="324971" y="213360"/>
                  <a:pt x="411480" y="213360"/>
                </a:cubicBezTo>
                <a:cubicBezTo>
                  <a:pt x="437383" y="213360"/>
                  <a:pt x="465827" y="212027"/>
                  <a:pt x="487680" y="198120"/>
                </a:cubicBezTo>
                <a:cubicBezTo>
                  <a:pt x="524046" y="174978"/>
                  <a:pt x="548640" y="137160"/>
                  <a:pt x="579120" y="106680"/>
                </a:cubicBezTo>
                <a:cubicBezTo>
                  <a:pt x="594360" y="91440"/>
                  <a:pt x="606907" y="72915"/>
                  <a:pt x="624840" y="60960"/>
                </a:cubicBezTo>
                <a:cubicBezTo>
                  <a:pt x="640080" y="50800"/>
                  <a:pt x="653822" y="37919"/>
                  <a:pt x="670560" y="30480"/>
                </a:cubicBezTo>
                <a:cubicBezTo>
                  <a:pt x="699920" y="17431"/>
                  <a:pt x="762000" y="0"/>
                  <a:pt x="762000" y="0"/>
                </a:cubicBezTo>
                <a:cubicBezTo>
                  <a:pt x="904240" y="5080"/>
                  <a:pt x="1046650" y="6630"/>
                  <a:pt x="1188720" y="15240"/>
                </a:cubicBezTo>
                <a:cubicBezTo>
                  <a:pt x="1473057" y="32473"/>
                  <a:pt x="1161287" y="30480"/>
                  <a:pt x="1295400" y="3048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1531722" y="6135941"/>
            <a:ext cx="2492990" cy="64633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 dirty="0" smtClean="0"/>
              <a:t>Bruit de combustion </a:t>
            </a:r>
          </a:p>
          <a:p>
            <a:pPr algn="ctr"/>
            <a:r>
              <a:rPr lang="fr-FR" b="1" dirty="0" smtClean="0"/>
              <a:t>devient important</a:t>
            </a:r>
            <a:endParaRPr lang="fr-FR" b="1" dirty="0"/>
          </a:p>
        </p:txBody>
      </p:sp>
      <p:cxnSp>
        <p:nvCxnSpPr>
          <p:cNvPr id="55" name="Connecteur droit avec flèche 54"/>
          <p:cNvCxnSpPr/>
          <p:nvPr/>
        </p:nvCxnSpPr>
        <p:spPr>
          <a:xfrm rot="16200000" flipV="1">
            <a:off x="2544543" y="5365017"/>
            <a:ext cx="1268784" cy="26187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5103022" y="5654486"/>
            <a:ext cx="4040978" cy="52322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B050"/>
                </a:solidFill>
              </a:rPr>
              <a:t>1 Caravelle = 100 A320</a:t>
            </a:r>
            <a:endParaRPr lang="fr-FR" sz="2800" b="1" dirty="0">
              <a:solidFill>
                <a:srgbClr val="00B050"/>
              </a:solidFill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rot="16200000" flipV="1">
            <a:off x="6439437" y="5318974"/>
            <a:ext cx="399245" cy="29621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4138"/>
            <a:ext cx="8934450" cy="1143000"/>
          </a:xfrm>
          <a:noFill/>
        </p:spPr>
        <p:txBody>
          <a:bodyPr/>
          <a:lstStyle/>
          <a:p>
            <a:pPr eaLnBrk="1" hangingPunct="1"/>
            <a:r>
              <a:rPr lang="fr-FR" sz="4000" b="1" dirty="0" smtClean="0">
                <a:solidFill>
                  <a:srgbClr val="FF0000"/>
                </a:solidFill>
              </a:rPr>
              <a:t>SIMULATION ET MEDECINE</a:t>
            </a:r>
            <a:br>
              <a:rPr lang="fr-FR" sz="40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chemeClr val="bg1"/>
                </a:solidFill>
              </a:rPr>
              <a:t>Ch. </a:t>
            </a:r>
            <a:r>
              <a:rPr lang="fr-FR" sz="2400" b="1" dirty="0" err="1" smtClean="0">
                <a:solidFill>
                  <a:schemeClr val="bg1"/>
                </a:solidFill>
              </a:rPr>
              <a:t>Chnafa</a:t>
            </a:r>
            <a:r>
              <a:rPr lang="fr-FR" sz="2400" b="1" dirty="0" smtClean="0">
                <a:solidFill>
                  <a:schemeClr val="bg1"/>
                </a:solidFill>
              </a:rPr>
              <a:t> – S </a:t>
            </a:r>
            <a:r>
              <a:rPr lang="fr-FR" sz="2400" b="1" dirty="0" err="1" smtClean="0">
                <a:solidFill>
                  <a:schemeClr val="bg1"/>
                </a:solidFill>
              </a:rPr>
              <a:t>Mendez</a:t>
            </a:r>
            <a:r>
              <a:rPr lang="fr-FR" sz="2400" b="1" dirty="0" smtClean="0">
                <a:solidFill>
                  <a:schemeClr val="bg1"/>
                </a:solidFill>
              </a:rPr>
              <a:t> - F. Nicoud (IMAG)</a:t>
            </a:r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1106194" y="1538288"/>
            <a:ext cx="7350090" cy="40011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Simulation d’un </a:t>
            </a:r>
            <a:r>
              <a:rPr lang="en-GB" sz="2000" b="1" dirty="0" err="1" smtClean="0">
                <a:solidFill>
                  <a:schemeClr val="bg1"/>
                </a:solidFill>
              </a:rPr>
              <a:t>coeur</a:t>
            </a:r>
            <a:r>
              <a:rPr lang="en-GB" sz="2000" b="1" dirty="0" smtClean="0">
                <a:solidFill>
                  <a:schemeClr val="bg1"/>
                </a:solidFill>
              </a:rPr>
              <a:t> gauche à </a:t>
            </a:r>
            <a:r>
              <a:rPr lang="en-GB" sz="2000" b="1" dirty="0" err="1" smtClean="0">
                <a:solidFill>
                  <a:schemeClr val="bg1"/>
                </a:solidFill>
              </a:rPr>
              <a:t>partir</a:t>
            </a:r>
            <a:r>
              <a:rPr lang="en-GB" sz="2000" b="1" dirty="0" smtClean="0">
                <a:solidFill>
                  <a:schemeClr val="bg1"/>
                </a:solidFill>
              </a:rPr>
              <a:t> de </a:t>
            </a:r>
            <a:r>
              <a:rPr lang="en-GB" sz="2000" b="1" dirty="0" err="1" smtClean="0">
                <a:solidFill>
                  <a:schemeClr val="bg1"/>
                </a:solidFill>
              </a:rPr>
              <a:t>données</a:t>
            </a:r>
            <a:r>
              <a:rPr lang="en-GB" sz="2000" b="1" dirty="0" smtClean="0">
                <a:solidFill>
                  <a:schemeClr val="bg1"/>
                </a:solidFill>
              </a:rPr>
              <a:t> CT scan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elodie_coupe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554" y="2362200"/>
            <a:ext cx="2438400" cy="2438400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3459480" y="3688080"/>
            <a:ext cx="1321759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18072" y="5023782"/>
            <a:ext cx="3983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 passage des données brutes à la simulation nécessite la mise en œuvre de nombreuses techniques: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vorticity_3D_video_resized_logo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51386" y="2105025"/>
            <a:ext cx="291914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835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4138"/>
            <a:ext cx="8934450" cy="1143000"/>
          </a:xfrm>
          <a:noFill/>
        </p:spPr>
        <p:txBody>
          <a:bodyPr/>
          <a:lstStyle/>
          <a:p>
            <a:pPr eaLnBrk="1" hangingPunct="1"/>
            <a:r>
              <a:rPr lang="fr-FR" sz="4000" b="1" dirty="0" smtClean="0">
                <a:solidFill>
                  <a:srgbClr val="FF0000"/>
                </a:solidFill>
              </a:rPr>
              <a:t>SIMULATION ET MEDECINE</a:t>
            </a:r>
            <a:br>
              <a:rPr lang="fr-FR" sz="40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chemeClr val="bg1"/>
                </a:solidFill>
              </a:rPr>
              <a:t>Ch. </a:t>
            </a:r>
            <a:r>
              <a:rPr lang="fr-FR" sz="2400" b="1" dirty="0" err="1" smtClean="0">
                <a:solidFill>
                  <a:schemeClr val="bg1"/>
                </a:solidFill>
              </a:rPr>
              <a:t>Chnafa</a:t>
            </a:r>
            <a:r>
              <a:rPr lang="fr-FR" sz="2400" b="1" dirty="0" smtClean="0">
                <a:solidFill>
                  <a:schemeClr val="bg1"/>
                </a:solidFill>
              </a:rPr>
              <a:t> – S </a:t>
            </a:r>
            <a:r>
              <a:rPr lang="fr-FR" sz="2400" b="1" dirty="0" err="1" smtClean="0">
                <a:solidFill>
                  <a:schemeClr val="bg1"/>
                </a:solidFill>
              </a:rPr>
              <a:t>Mendez</a:t>
            </a:r>
            <a:r>
              <a:rPr lang="fr-FR" sz="2400" b="1" dirty="0" smtClean="0">
                <a:solidFill>
                  <a:schemeClr val="bg1"/>
                </a:solidFill>
              </a:rPr>
              <a:t> - F. Nicoud (IMAG)</a:t>
            </a:r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1106194" y="1538288"/>
            <a:ext cx="7350090" cy="40011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Simulation d’un </a:t>
            </a:r>
            <a:r>
              <a:rPr lang="en-GB" sz="2000" b="1" dirty="0" err="1" smtClean="0">
                <a:solidFill>
                  <a:schemeClr val="bg1"/>
                </a:solidFill>
              </a:rPr>
              <a:t>coeur</a:t>
            </a:r>
            <a:r>
              <a:rPr lang="en-GB" sz="2000" b="1" dirty="0" smtClean="0">
                <a:solidFill>
                  <a:schemeClr val="bg1"/>
                </a:solidFill>
              </a:rPr>
              <a:t> gauche à </a:t>
            </a:r>
            <a:r>
              <a:rPr lang="en-GB" sz="2000" b="1" dirty="0" err="1" smtClean="0">
                <a:solidFill>
                  <a:schemeClr val="bg1"/>
                </a:solidFill>
              </a:rPr>
              <a:t>partir</a:t>
            </a:r>
            <a:r>
              <a:rPr lang="en-GB" sz="2000" b="1" dirty="0" smtClean="0">
                <a:solidFill>
                  <a:schemeClr val="bg1"/>
                </a:solidFill>
              </a:rPr>
              <a:t> de </a:t>
            </a:r>
            <a:r>
              <a:rPr lang="en-GB" sz="2000" b="1" dirty="0" err="1" smtClean="0">
                <a:solidFill>
                  <a:schemeClr val="bg1"/>
                </a:solidFill>
              </a:rPr>
              <a:t>données</a:t>
            </a:r>
            <a:r>
              <a:rPr lang="en-GB" sz="2000" b="1" dirty="0" smtClean="0">
                <a:solidFill>
                  <a:schemeClr val="bg1"/>
                </a:solidFill>
              </a:rPr>
              <a:t> CT scan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4" name="cchnafa_vid_lowform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2134552"/>
            <a:ext cx="6873240" cy="386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058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4138"/>
            <a:ext cx="8934450" cy="1143000"/>
          </a:xfrm>
          <a:noFill/>
        </p:spPr>
        <p:txBody>
          <a:bodyPr/>
          <a:lstStyle/>
          <a:p>
            <a:pPr eaLnBrk="1" hangingPunct="1"/>
            <a:r>
              <a:rPr lang="fr-FR" sz="4000" b="1" dirty="0" smtClean="0">
                <a:solidFill>
                  <a:srgbClr val="FF0000"/>
                </a:solidFill>
              </a:rPr>
              <a:t>SIMULATION ET SANTE</a:t>
            </a:r>
            <a:br>
              <a:rPr lang="fr-FR" sz="40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chemeClr val="bg1"/>
                </a:solidFill>
              </a:rPr>
              <a:t>E. </a:t>
            </a:r>
            <a:r>
              <a:rPr lang="fr-FR" sz="2400" b="1" dirty="0" err="1" smtClean="0">
                <a:solidFill>
                  <a:schemeClr val="bg1"/>
                </a:solidFill>
              </a:rPr>
              <a:t>Gibaud</a:t>
            </a:r>
            <a:r>
              <a:rPr lang="fr-FR" sz="2400" b="1" dirty="0" smtClean="0">
                <a:solidFill>
                  <a:schemeClr val="bg1"/>
                </a:solidFill>
              </a:rPr>
              <a:t> – J. </a:t>
            </a:r>
            <a:r>
              <a:rPr lang="fr-FR" sz="2400" b="1" dirty="0" err="1" smtClean="0">
                <a:solidFill>
                  <a:schemeClr val="bg1"/>
                </a:solidFill>
              </a:rPr>
              <a:t>Siguenza</a:t>
            </a:r>
            <a:r>
              <a:rPr lang="fr-FR" sz="2400" b="1" dirty="0" smtClean="0">
                <a:solidFill>
                  <a:schemeClr val="bg1"/>
                </a:solidFill>
              </a:rPr>
              <a:t> – S </a:t>
            </a:r>
            <a:r>
              <a:rPr lang="fr-FR" sz="2400" b="1" dirty="0" err="1" smtClean="0">
                <a:solidFill>
                  <a:schemeClr val="bg1"/>
                </a:solidFill>
              </a:rPr>
              <a:t>Mendez</a:t>
            </a:r>
            <a:r>
              <a:rPr lang="fr-FR" sz="2400" b="1" dirty="0" smtClean="0">
                <a:solidFill>
                  <a:schemeClr val="bg1"/>
                </a:solidFill>
              </a:rPr>
              <a:t> - F. Nicoud (IMAG)</a:t>
            </a:r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794414" y="1538288"/>
            <a:ext cx="7973658" cy="40011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Simulation du </a:t>
            </a:r>
            <a:r>
              <a:rPr lang="en-GB" sz="2000" b="1" dirty="0" err="1" smtClean="0">
                <a:solidFill>
                  <a:schemeClr val="bg1"/>
                </a:solidFill>
              </a:rPr>
              <a:t>fonctionnement</a:t>
            </a:r>
            <a:r>
              <a:rPr lang="en-GB" sz="2000" b="1" dirty="0" smtClean="0">
                <a:solidFill>
                  <a:schemeClr val="bg1"/>
                </a:solidFill>
              </a:rPr>
              <a:t> d’un </a:t>
            </a:r>
            <a:r>
              <a:rPr lang="en-GB" sz="2000" b="1" dirty="0" err="1" smtClean="0">
                <a:solidFill>
                  <a:schemeClr val="bg1"/>
                </a:solidFill>
              </a:rPr>
              <a:t>cytomètre</a:t>
            </a:r>
            <a:r>
              <a:rPr lang="en-GB" sz="2000" b="1" dirty="0" smtClean="0">
                <a:solidFill>
                  <a:schemeClr val="bg1"/>
                </a:solidFill>
              </a:rPr>
              <a:t> de Horiba Medical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2177209"/>
            <a:ext cx="6994800" cy="408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6098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4138"/>
            <a:ext cx="8934450" cy="1143000"/>
          </a:xfrm>
          <a:noFill/>
        </p:spPr>
        <p:txBody>
          <a:bodyPr/>
          <a:lstStyle/>
          <a:p>
            <a:pPr eaLnBrk="1" hangingPunct="1"/>
            <a:r>
              <a:rPr lang="fr-FR" sz="4000" b="1" dirty="0" smtClean="0">
                <a:solidFill>
                  <a:srgbClr val="FF0000"/>
                </a:solidFill>
              </a:rPr>
              <a:t>SIMULATION ET SANTE</a:t>
            </a:r>
            <a:br>
              <a:rPr lang="fr-FR" sz="40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chemeClr val="bg1"/>
                </a:solidFill>
              </a:rPr>
              <a:t>J. </a:t>
            </a:r>
            <a:r>
              <a:rPr lang="fr-FR" sz="2400" b="1" dirty="0" err="1" smtClean="0">
                <a:solidFill>
                  <a:schemeClr val="bg1"/>
                </a:solidFill>
              </a:rPr>
              <a:t>Siguenza</a:t>
            </a:r>
            <a:r>
              <a:rPr lang="fr-FR" sz="2400" b="1" dirty="0" smtClean="0">
                <a:solidFill>
                  <a:schemeClr val="bg1"/>
                </a:solidFill>
              </a:rPr>
              <a:t> – M. Sanchez – F. Jourdan  (IMAG/LMGC/</a:t>
            </a:r>
            <a:r>
              <a:rPr lang="fr-FR" sz="2400" b="1" dirty="0" err="1" smtClean="0">
                <a:solidFill>
                  <a:schemeClr val="bg1"/>
                </a:solidFill>
              </a:rPr>
              <a:t>IRRAs</a:t>
            </a:r>
            <a:r>
              <a:rPr lang="fr-FR" sz="24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701450" y="1538288"/>
            <a:ext cx="8159606" cy="40011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Simulation du </a:t>
            </a:r>
            <a:r>
              <a:rPr lang="en-GB" sz="2000" b="1" dirty="0" err="1" smtClean="0">
                <a:solidFill>
                  <a:schemeClr val="bg1"/>
                </a:solidFill>
              </a:rPr>
              <a:t>déploiement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en-GB" sz="2000" b="1" dirty="0" err="1" smtClean="0">
                <a:solidFill>
                  <a:schemeClr val="bg1"/>
                </a:solidFill>
              </a:rPr>
              <a:t>d’une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en-GB" sz="2000" b="1" dirty="0" err="1" smtClean="0">
                <a:solidFill>
                  <a:schemeClr val="bg1"/>
                </a:solidFill>
              </a:rPr>
              <a:t>prothèse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en-GB" sz="2000" b="1" dirty="0" err="1" smtClean="0">
                <a:solidFill>
                  <a:schemeClr val="bg1"/>
                </a:solidFill>
              </a:rPr>
              <a:t>endovasculaire</a:t>
            </a:r>
            <a:r>
              <a:rPr lang="en-GB" sz="2000" b="1" dirty="0" smtClean="0">
                <a:solidFill>
                  <a:schemeClr val="bg1"/>
                </a:solidFill>
              </a:rPr>
              <a:t> (stent)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4" name="sten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1713" y="2285999"/>
            <a:ext cx="4324350" cy="32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302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ariane_ecorc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13716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4" descr="décoll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981200"/>
            <a:ext cx="3810000" cy="3810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2286000" y="228600"/>
            <a:ext cx="6629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4000" b="1">
                <a:solidFill>
                  <a:srgbClr val="FF0000"/>
                </a:solidFill>
              </a:rPr>
              <a:t>UN CAS CONCRET </a:t>
            </a:r>
          </a:p>
        </p:txBody>
      </p:sp>
      <p:grpSp>
        <p:nvGrpSpPr>
          <p:cNvPr id="8197" name="Group 17"/>
          <p:cNvGrpSpPr>
            <a:grpSpLocks/>
          </p:cNvGrpSpPr>
          <p:nvPr/>
        </p:nvGrpSpPr>
        <p:grpSpPr bwMode="auto">
          <a:xfrm>
            <a:off x="1676400" y="3124200"/>
            <a:ext cx="2308225" cy="1905000"/>
            <a:chOff x="1056" y="1968"/>
            <a:chExt cx="1454" cy="1200"/>
          </a:xfrm>
        </p:grpSpPr>
        <p:sp>
          <p:nvSpPr>
            <p:cNvPr id="8212" name="Text Box 5"/>
            <p:cNvSpPr txBox="1">
              <a:spLocks noChangeArrowheads="1"/>
            </p:cNvSpPr>
            <p:nvPr/>
          </p:nvSpPr>
          <p:spPr bwMode="auto">
            <a:xfrm>
              <a:off x="1536" y="2626"/>
              <a:ext cx="974" cy="54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2400">
                  <a:solidFill>
                    <a:schemeClr val="bg1"/>
                  </a:solidFill>
                </a:rPr>
                <a:t>Propergol</a:t>
              </a:r>
            </a:p>
            <a:p>
              <a:pPr algn="ctr"/>
              <a:r>
                <a:rPr lang="fr-FR" sz="2400">
                  <a:solidFill>
                    <a:schemeClr val="bg1"/>
                  </a:solidFill>
                </a:rPr>
                <a:t> solide</a:t>
              </a:r>
            </a:p>
          </p:txBody>
        </p:sp>
        <p:sp>
          <p:nvSpPr>
            <p:cNvPr id="8213" name="Line 6"/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48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14" name="Line 9"/>
            <p:cNvSpPr>
              <a:spLocks noChangeShapeType="1"/>
            </p:cNvSpPr>
            <p:nvPr/>
          </p:nvSpPr>
          <p:spPr bwMode="auto">
            <a:xfrm flipH="1" flipV="1">
              <a:off x="1243" y="2304"/>
              <a:ext cx="293" cy="52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198" name="Text Box 10"/>
          <p:cNvSpPr txBox="1">
            <a:spLocks noChangeArrowheads="1"/>
          </p:cNvSpPr>
          <p:nvPr/>
        </p:nvSpPr>
        <p:spPr bwMode="auto">
          <a:xfrm>
            <a:off x="5770563" y="5829300"/>
            <a:ext cx="1392237" cy="4953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solidFill>
                  <a:schemeClr val="bg1"/>
                </a:solidFill>
              </a:rPr>
              <a:t>Ariane V</a:t>
            </a:r>
          </a:p>
        </p:txBody>
      </p:sp>
      <p:grpSp>
        <p:nvGrpSpPr>
          <p:cNvPr id="8199" name="Group 16"/>
          <p:cNvGrpSpPr>
            <a:grpSpLocks/>
          </p:cNvGrpSpPr>
          <p:nvPr/>
        </p:nvGrpSpPr>
        <p:grpSpPr bwMode="auto">
          <a:xfrm>
            <a:off x="1371600" y="4495800"/>
            <a:ext cx="2859088" cy="1562100"/>
            <a:chOff x="864" y="2832"/>
            <a:chExt cx="1801" cy="984"/>
          </a:xfrm>
        </p:grpSpPr>
        <p:sp>
          <p:nvSpPr>
            <p:cNvPr id="8209" name="Oval 12"/>
            <p:cNvSpPr>
              <a:spLocks noChangeArrowheads="1"/>
            </p:cNvSpPr>
            <p:nvPr/>
          </p:nvSpPr>
          <p:spPr bwMode="auto">
            <a:xfrm>
              <a:off x="864" y="2832"/>
              <a:ext cx="336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10" name="Text Box 14"/>
            <p:cNvSpPr txBox="1">
              <a:spLocks noChangeArrowheads="1"/>
            </p:cNvSpPr>
            <p:nvPr/>
          </p:nvSpPr>
          <p:spPr bwMode="auto">
            <a:xfrm>
              <a:off x="912" y="3504"/>
              <a:ext cx="1753" cy="31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>
                  <a:solidFill>
                    <a:srgbClr val="FF0000"/>
                  </a:solidFill>
                </a:rPr>
                <a:t>Tuyère en carbone</a:t>
              </a:r>
            </a:p>
          </p:txBody>
        </p:sp>
        <p:sp>
          <p:nvSpPr>
            <p:cNvPr id="8211" name="Line 15"/>
            <p:cNvSpPr>
              <a:spLocks noChangeShapeType="1"/>
            </p:cNvSpPr>
            <p:nvPr/>
          </p:nvSpPr>
          <p:spPr bwMode="auto">
            <a:xfrm flipH="1" flipV="1">
              <a:off x="1104" y="3120"/>
              <a:ext cx="192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200" name="Text Box 18"/>
          <p:cNvSpPr txBox="1">
            <a:spLocks noChangeArrowheads="1"/>
          </p:cNvSpPr>
          <p:nvPr/>
        </p:nvSpPr>
        <p:spPr bwMode="auto">
          <a:xfrm>
            <a:off x="2514600" y="1447800"/>
            <a:ext cx="1679575" cy="8604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>
                <a:solidFill>
                  <a:schemeClr val="folHlink"/>
                </a:solidFill>
              </a:rPr>
              <a:t>Booster</a:t>
            </a:r>
          </a:p>
          <a:p>
            <a:pPr algn="ctr"/>
            <a:r>
              <a:rPr lang="fr-FR" sz="2400">
                <a:solidFill>
                  <a:schemeClr val="folHlink"/>
                </a:solidFill>
              </a:rPr>
              <a:t>MPS P230</a:t>
            </a:r>
          </a:p>
        </p:txBody>
      </p:sp>
      <p:sp>
        <p:nvSpPr>
          <p:cNvPr id="8201" name="Line 19"/>
          <p:cNvSpPr>
            <a:spLocks noChangeShapeType="1"/>
          </p:cNvSpPr>
          <p:nvPr/>
        </p:nvSpPr>
        <p:spPr bwMode="auto">
          <a:xfrm flipH="1">
            <a:off x="1676400" y="2057400"/>
            <a:ext cx="838200" cy="3048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8202" name="Group 28"/>
          <p:cNvGrpSpPr>
            <a:grpSpLocks/>
          </p:cNvGrpSpPr>
          <p:nvPr/>
        </p:nvGrpSpPr>
        <p:grpSpPr bwMode="auto">
          <a:xfrm>
            <a:off x="381000" y="4724400"/>
            <a:ext cx="76200" cy="152400"/>
            <a:chOff x="192" y="3360"/>
            <a:chExt cx="288" cy="576"/>
          </a:xfrm>
        </p:grpSpPr>
        <p:sp>
          <p:nvSpPr>
            <p:cNvPr id="8203" name="Oval 22"/>
            <p:cNvSpPr>
              <a:spLocks noChangeArrowheads="1"/>
            </p:cNvSpPr>
            <p:nvPr/>
          </p:nvSpPr>
          <p:spPr bwMode="auto">
            <a:xfrm>
              <a:off x="192" y="3360"/>
              <a:ext cx="240" cy="2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04" name="Line 23"/>
            <p:cNvSpPr>
              <a:spLocks noChangeShapeType="1"/>
            </p:cNvSpPr>
            <p:nvPr/>
          </p:nvSpPr>
          <p:spPr bwMode="auto">
            <a:xfrm>
              <a:off x="336" y="3600"/>
              <a:ext cx="0" cy="19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05" name="Line 24"/>
            <p:cNvSpPr>
              <a:spLocks noChangeShapeType="1"/>
            </p:cNvSpPr>
            <p:nvPr/>
          </p:nvSpPr>
          <p:spPr bwMode="auto">
            <a:xfrm flipH="1">
              <a:off x="192" y="3792"/>
              <a:ext cx="144" cy="14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06" name="Line 25"/>
            <p:cNvSpPr>
              <a:spLocks noChangeShapeType="1"/>
            </p:cNvSpPr>
            <p:nvPr/>
          </p:nvSpPr>
          <p:spPr bwMode="auto">
            <a:xfrm>
              <a:off x="336" y="3792"/>
              <a:ext cx="144" cy="14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07" name="Line 26"/>
            <p:cNvSpPr>
              <a:spLocks noChangeShapeType="1"/>
            </p:cNvSpPr>
            <p:nvPr/>
          </p:nvSpPr>
          <p:spPr bwMode="auto">
            <a:xfrm>
              <a:off x="336" y="3648"/>
              <a:ext cx="144" cy="14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08" name="Line 27"/>
            <p:cNvSpPr>
              <a:spLocks noChangeShapeType="1"/>
            </p:cNvSpPr>
            <p:nvPr/>
          </p:nvSpPr>
          <p:spPr bwMode="auto">
            <a:xfrm flipH="1">
              <a:off x="192" y="3648"/>
              <a:ext cx="144" cy="14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4138"/>
            <a:ext cx="8934450" cy="1143000"/>
          </a:xfrm>
          <a:noFill/>
        </p:spPr>
        <p:txBody>
          <a:bodyPr/>
          <a:lstStyle/>
          <a:p>
            <a:pPr eaLnBrk="1" hangingPunct="1"/>
            <a:r>
              <a:rPr lang="fr-FR" sz="4000" b="1" dirty="0" smtClean="0">
                <a:solidFill>
                  <a:srgbClr val="FF0000"/>
                </a:solidFill>
              </a:rPr>
              <a:t>SIMULATION ET SANTE</a:t>
            </a:r>
            <a:br>
              <a:rPr lang="fr-FR" sz="40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chemeClr val="bg1"/>
                </a:solidFill>
              </a:rPr>
              <a:t>J. </a:t>
            </a:r>
            <a:r>
              <a:rPr lang="fr-FR" sz="2400" b="1" dirty="0" err="1" smtClean="0">
                <a:solidFill>
                  <a:schemeClr val="bg1"/>
                </a:solidFill>
              </a:rPr>
              <a:t>Sigüenza</a:t>
            </a:r>
            <a:r>
              <a:rPr lang="fr-FR" sz="2400" b="1" dirty="0" smtClean="0">
                <a:solidFill>
                  <a:schemeClr val="bg1"/>
                </a:solidFill>
              </a:rPr>
              <a:t>  (</a:t>
            </a:r>
            <a:r>
              <a:rPr lang="fr-FR" sz="2400" b="1" dirty="0" err="1" smtClean="0">
                <a:solidFill>
                  <a:schemeClr val="bg1"/>
                </a:solidFill>
              </a:rPr>
              <a:t>ex-MI</a:t>
            </a:r>
            <a:r>
              <a:rPr lang="fr-FR" sz="2400" b="1" dirty="0" smtClean="0">
                <a:solidFill>
                  <a:schemeClr val="bg1"/>
                </a:solidFill>
              </a:rPr>
              <a:t>, </a:t>
            </a:r>
            <a:r>
              <a:rPr lang="fr-FR" sz="2400" b="1" dirty="0" err="1" smtClean="0">
                <a:solidFill>
                  <a:schemeClr val="bg1"/>
                </a:solidFill>
              </a:rPr>
              <a:t>Sim&amp;Cure</a:t>
            </a:r>
            <a:r>
              <a:rPr lang="fr-FR" sz="24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1007635" y="1538288"/>
            <a:ext cx="7547259" cy="40011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Simulation de l’écoulement du sang dans une valve aortique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3" name="Heart0175-Functional-Left-Ventricle-Aortic-Valve_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2557460"/>
            <a:ext cx="3157537" cy="3157537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26408" y="5762682"/>
            <a:ext cx="256192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Observation in vivo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110028" y="5762681"/>
            <a:ext cx="344357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Simulation numérique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Interaction fluide-structure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4" name="TAVI_simulation_slow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2324" y="2557459"/>
            <a:ext cx="3943353" cy="295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115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4154"/>
            <a:ext cx="8934450" cy="1143000"/>
          </a:xfrm>
          <a:noFill/>
        </p:spPr>
        <p:txBody>
          <a:bodyPr/>
          <a:lstStyle/>
          <a:p>
            <a:pPr eaLnBrk="1" hangingPunct="1"/>
            <a:r>
              <a:rPr lang="fr-FR" sz="4000" b="1" dirty="0" smtClean="0">
                <a:solidFill>
                  <a:srgbClr val="FF0000"/>
                </a:solidFill>
              </a:rPr>
              <a:t>Simulation à l’académie des sciences</a:t>
            </a:r>
            <a:br>
              <a:rPr lang="fr-FR" sz="4000" b="1" dirty="0" smtClean="0">
                <a:solidFill>
                  <a:srgbClr val="FF0000"/>
                </a:solidFill>
              </a:rPr>
            </a:br>
            <a:endParaRPr lang="fr-FR" sz="2400" b="1" dirty="0" smtClean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42899" y="1614468"/>
            <a:ext cx="37433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Quatre exposés donnés lors d’une récente conférence-débat organisée en Mai 2017 à l’académie des science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  <a:hlinkClick r:id="rId2"/>
              </a:rPr>
              <a:t>https://www.youtube.com/playlist?list=PLy5f3R-3cA5GXBBL6q2XWmVwypnI7uyfk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44" y="1243018"/>
            <a:ext cx="46672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19600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4138"/>
            <a:ext cx="8934450" cy="1143000"/>
          </a:xfrm>
          <a:noFill/>
        </p:spPr>
        <p:txBody>
          <a:bodyPr/>
          <a:lstStyle/>
          <a:p>
            <a:pPr eaLnBrk="1" hangingPunct="1"/>
            <a:r>
              <a:rPr lang="fr-FR" sz="4000" b="1" dirty="0" smtClean="0">
                <a:solidFill>
                  <a:srgbClr val="FF0000"/>
                </a:solidFill>
              </a:rPr>
              <a:t>BILAN</a:t>
            </a:r>
            <a:endParaRPr lang="fr-FR" sz="2400" b="1" dirty="0" smtClean="0">
              <a:solidFill>
                <a:schemeClr val="bg1"/>
              </a:solidFill>
            </a:endParaRPr>
          </a:p>
        </p:txBody>
      </p:sp>
      <p:pic>
        <p:nvPicPr>
          <p:cNvPr id="2" name="vort_mag_25fp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0240" y="969720"/>
            <a:ext cx="2023110" cy="2867400"/>
          </a:xfrm>
          <a:prstGeom prst="rect">
            <a:avLst/>
          </a:prstGeom>
        </p:spPr>
      </p:pic>
      <p:pic>
        <p:nvPicPr>
          <p:cNvPr id="3" name="elodie_coupe6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7554" y="1203960"/>
            <a:ext cx="2438400" cy="2438400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3459480" y="2529840"/>
            <a:ext cx="1321759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18072" y="3956982"/>
            <a:ext cx="836016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alibri" pitchFamily="34" charset="0"/>
              </a:rPr>
              <a:t>Le passage du monde réel (données brutes) au monde virtuel (simulation) peut nécessiter la mise en œuvre de nombreuses techniques parmi lesquelles: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  <a:latin typeface="Calibri" pitchFamily="34" charset="0"/>
              </a:rPr>
              <a:t>résolution d’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</a:rPr>
              <a:t>é</a:t>
            </a:r>
            <a:r>
              <a:rPr lang="fr-FR" sz="2400" dirty="0" smtClean="0">
                <a:solidFill>
                  <a:schemeClr val="bg1"/>
                </a:solidFill>
                <a:latin typeface="Calibri" pitchFamily="34" charset="0"/>
              </a:rPr>
              <a:t>quations différentielles – </a:t>
            </a:r>
            <a:r>
              <a:rPr lang="fr-FR" sz="2400" b="1" dirty="0" smtClean="0">
                <a:solidFill>
                  <a:schemeClr val="bg1"/>
                </a:solidFill>
                <a:latin typeface="Calibri" pitchFamily="34" charset="0"/>
              </a:rPr>
              <a:t>Chapitres 1 &amp; 4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  <a:latin typeface="Calibri" pitchFamily="34" charset="0"/>
              </a:rPr>
              <a:t>Recherche de racines de fonctions – </a:t>
            </a:r>
            <a:r>
              <a:rPr lang="fr-FR" sz="2400" b="1" dirty="0" smtClean="0">
                <a:solidFill>
                  <a:schemeClr val="bg1"/>
                </a:solidFill>
                <a:latin typeface="Calibri" pitchFamily="34" charset="0"/>
              </a:rPr>
              <a:t>Chapitre 2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Calibri" pitchFamily="34" charset="0"/>
              </a:rPr>
              <a:t>Approximation de dérivées/gradients – </a:t>
            </a:r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Chapitre 3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  <a:latin typeface="Calibri" pitchFamily="34" charset="0"/>
              </a:rPr>
              <a:t>Résolution </a:t>
            </a:r>
            <a:r>
              <a:rPr lang="fr-FR" sz="2400" dirty="0" smtClean="0">
                <a:solidFill>
                  <a:schemeClr val="bg1"/>
                </a:solidFill>
                <a:latin typeface="Calibri" pitchFamily="34" charset="0"/>
              </a:rPr>
              <a:t>de gros systèmes linéaires – </a:t>
            </a:r>
            <a:r>
              <a:rPr lang="fr-FR" sz="2400" b="1" dirty="0" smtClean="0">
                <a:solidFill>
                  <a:schemeClr val="bg1"/>
                </a:solidFill>
                <a:latin typeface="Calibri" pitchFamily="34" charset="0"/>
              </a:rPr>
              <a:t>Chapitre </a:t>
            </a:r>
            <a:r>
              <a:rPr lang="fr-FR" sz="2400" b="1" dirty="0" smtClean="0">
                <a:solidFill>
                  <a:schemeClr val="bg1"/>
                </a:solidFill>
                <a:latin typeface="Calibri" pitchFamily="34" charset="0"/>
              </a:rPr>
              <a:t>5</a:t>
            </a:r>
            <a:endParaRPr lang="fr-FR" sz="24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1233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26"/>
          <p:cNvSpPr>
            <a:spLocks/>
          </p:cNvSpPr>
          <p:nvPr/>
        </p:nvSpPr>
        <p:spPr bwMode="auto">
          <a:xfrm>
            <a:off x="5943600" y="4724400"/>
            <a:ext cx="381000" cy="1143000"/>
          </a:xfrm>
          <a:custGeom>
            <a:avLst/>
            <a:gdLst>
              <a:gd name="T0" fmla="*/ 0 w 240"/>
              <a:gd name="T1" fmla="*/ 0 h 720"/>
              <a:gd name="T2" fmla="*/ 192 w 240"/>
              <a:gd name="T3" fmla="*/ 240 h 720"/>
              <a:gd name="T4" fmla="*/ 240 w 240"/>
              <a:gd name="T5" fmla="*/ 528 h 720"/>
              <a:gd name="T6" fmla="*/ 192 w 240"/>
              <a:gd name="T7" fmla="*/ 720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240"/>
              <a:gd name="T13" fmla="*/ 0 h 720"/>
              <a:gd name="T14" fmla="*/ 240 w 240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" h="720">
                <a:moveTo>
                  <a:pt x="0" y="0"/>
                </a:moveTo>
                <a:cubicBezTo>
                  <a:pt x="76" y="76"/>
                  <a:pt x="152" y="152"/>
                  <a:pt x="192" y="240"/>
                </a:cubicBezTo>
                <a:cubicBezTo>
                  <a:pt x="232" y="328"/>
                  <a:pt x="240" y="448"/>
                  <a:pt x="240" y="528"/>
                </a:cubicBezTo>
                <a:cubicBezTo>
                  <a:pt x="240" y="608"/>
                  <a:pt x="216" y="664"/>
                  <a:pt x="192" y="72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19" name="Freeform 28"/>
          <p:cNvSpPr>
            <a:spLocks/>
          </p:cNvSpPr>
          <p:nvPr/>
        </p:nvSpPr>
        <p:spPr bwMode="auto">
          <a:xfrm flipH="1">
            <a:off x="6858000" y="4724400"/>
            <a:ext cx="381000" cy="1143000"/>
          </a:xfrm>
          <a:custGeom>
            <a:avLst/>
            <a:gdLst>
              <a:gd name="T0" fmla="*/ 0 w 240"/>
              <a:gd name="T1" fmla="*/ 0 h 720"/>
              <a:gd name="T2" fmla="*/ 192 w 240"/>
              <a:gd name="T3" fmla="*/ 240 h 720"/>
              <a:gd name="T4" fmla="*/ 240 w 240"/>
              <a:gd name="T5" fmla="*/ 528 h 720"/>
              <a:gd name="T6" fmla="*/ 192 w 240"/>
              <a:gd name="T7" fmla="*/ 720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240"/>
              <a:gd name="T13" fmla="*/ 0 h 720"/>
              <a:gd name="T14" fmla="*/ 240 w 240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" h="720">
                <a:moveTo>
                  <a:pt x="0" y="0"/>
                </a:moveTo>
                <a:cubicBezTo>
                  <a:pt x="76" y="76"/>
                  <a:pt x="152" y="152"/>
                  <a:pt x="192" y="240"/>
                </a:cubicBezTo>
                <a:cubicBezTo>
                  <a:pt x="232" y="328"/>
                  <a:pt x="240" y="448"/>
                  <a:pt x="240" y="528"/>
                </a:cubicBezTo>
                <a:cubicBezTo>
                  <a:pt x="240" y="608"/>
                  <a:pt x="216" y="664"/>
                  <a:pt x="192" y="72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9220" name="Picture 2" descr="ariane_ecorc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13716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2057400" y="228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4000" b="1">
                <a:solidFill>
                  <a:srgbClr val="FF0000"/>
                </a:solidFill>
              </a:rPr>
              <a:t>COMMENT CA MARCHE ? </a:t>
            </a:r>
          </a:p>
        </p:txBody>
      </p:sp>
      <p:grpSp>
        <p:nvGrpSpPr>
          <p:cNvPr id="9222" name="Group 5"/>
          <p:cNvGrpSpPr>
            <a:grpSpLocks/>
          </p:cNvGrpSpPr>
          <p:nvPr/>
        </p:nvGrpSpPr>
        <p:grpSpPr bwMode="auto">
          <a:xfrm>
            <a:off x="1676400" y="3124200"/>
            <a:ext cx="2308225" cy="1905000"/>
            <a:chOff x="1056" y="1968"/>
            <a:chExt cx="1454" cy="1200"/>
          </a:xfrm>
        </p:grpSpPr>
        <p:sp>
          <p:nvSpPr>
            <p:cNvPr id="9249" name="Text Box 6"/>
            <p:cNvSpPr txBox="1">
              <a:spLocks noChangeArrowheads="1"/>
            </p:cNvSpPr>
            <p:nvPr/>
          </p:nvSpPr>
          <p:spPr bwMode="auto">
            <a:xfrm>
              <a:off x="1536" y="2626"/>
              <a:ext cx="974" cy="54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2400">
                  <a:solidFill>
                    <a:schemeClr val="bg1"/>
                  </a:solidFill>
                </a:rPr>
                <a:t>Propergol</a:t>
              </a:r>
            </a:p>
            <a:p>
              <a:pPr algn="ctr"/>
              <a:r>
                <a:rPr lang="fr-FR" sz="2400">
                  <a:solidFill>
                    <a:schemeClr val="bg1"/>
                  </a:solidFill>
                </a:rPr>
                <a:t> solide</a:t>
              </a:r>
            </a:p>
          </p:txBody>
        </p:sp>
        <p:sp>
          <p:nvSpPr>
            <p:cNvPr id="9250" name="Line 7"/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48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51" name="Line 8"/>
            <p:cNvSpPr>
              <a:spLocks noChangeShapeType="1"/>
            </p:cNvSpPr>
            <p:nvPr/>
          </p:nvSpPr>
          <p:spPr bwMode="auto">
            <a:xfrm flipH="1" flipV="1">
              <a:off x="1243" y="2304"/>
              <a:ext cx="293" cy="52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223" name="Group 10"/>
          <p:cNvGrpSpPr>
            <a:grpSpLocks/>
          </p:cNvGrpSpPr>
          <p:nvPr/>
        </p:nvGrpSpPr>
        <p:grpSpPr bwMode="auto">
          <a:xfrm>
            <a:off x="1371600" y="4495800"/>
            <a:ext cx="2859088" cy="1562100"/>
            <a:chOff x="864" y="2832"/>
            <a:chExt cx="1801" cy="984"/>
          </a:xfrm>
        </p:grpSpPr>
        <p:sp>
          <p:nvSpPr>
            <p:cNvPr id="9246" name="Oval 11"/>
            <p:cNvSpPr>
              <a:spLocks noChangeArrowheads="1"/>
            </p:cNvSpPr>
            <p:nvPr/>
          </p:nvSpPr>
          <p:spPr bwMode="auto">
            <a:xfrm>
              <a:off x="864" y="2832"/>
              <a:ext cx="336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47" name="Text Box 12"/>
            <p:cNvSpPr txBox="1">
              <a:spLocks noChangeArrowheads="1"/>
            </p:cNvSpPr>
            <p:nvPr/>
          </p:nvSpPr>
          <p:spPr bwMode="auto">
            <a:xfrm>
              <a:off x="912" y="3504"/>
              <a:ext cx="1753" cy="31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>
                  <a:solidFill>
                    <a:srgbClr val="FF0000"/>
                  </a:solidFill>
                </a:rPr>
                <a:t>Tuyère en carbone</a:t>
              </a:r>
            </a:p>
          </p:txBody>
        </p:sp>
        <p:sp>
          <p:nvSpPr>
            <p:cNvPr id="9248" name="Line 13"/>
            <p:cNvSpPr>
              <a:spLocks noChangeShapeType="1"/>
            </p:cNvSpPr>
            <p:nvPr/>
          </p:nvSpPr>
          <p:spPr bwMode="auto">
            <a:xfrm flipH="1" flipV="1">
              <a:off x="1104" y="3120"/>
              <a:ext cx="192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224" name="Text Box 14"/>
          <p:cNvSpPr txBox="1">
            <a:spLocks noChangeArrowheads="1"/>
          </p:cNvSpPr>
          <p:nvPr/>
        </p:nvSpPr>
        <p:spPr bwMode="auto">
          <a:xfrm>
            <a:off x="2514600" y="1447800"/>
            <a:ext cx="1679575" cy="8604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>
                <a:solidFill>
                  <a:schemeClr val="folHlink"/>
                </a:solidFill>
              </a:rPr>
              <a:t>Booster</a:t>
            </a:r>
          </a:p>
          <a:p>
            <a:pPr algn="ctr"/>
            <a:r>
              <a:rPr lang="fr-FR" sz="2400">
                <a:solidFill>
                  <a:schemeClr val="folHlink"/>
                </a:solidFill>
              </a:rPr>
              <a:t>MPS P230</a:t>
            </a:r>
          </a:p>
        </p:txBody>
      </p:sp>
      <p:sp>
        <p:nvSpPr>
          <p:cNvPr id="9225" name="Line 15"/>
          <p:cNvSpPr>
            <a:spLocks noChangeShapeType="1"/>
          </p:cNvSpPr>
          <p:nvPr/>
        </p:nvSpPr>
        <p:spPr bwMode="auto">
          <a:xfrm flipH="1">
            <a:off x="1676400" y="2057400"/>
            <a:ext cx="838200" cy="3048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9226" name="Group 16"/>
          <p:cNvGrpSpPr>
            <a:grpSpLocks/>
          </p:cNvGrpSpPr>
          <p:nvPr/>
        </p:nvGrpSpPr>
        <p:grpSpPr bwMode="auto">
          <a:xfrm>
            <a:off x="381000" y="4724400"/>
            <a:ext cx="76200" cy="152400"/>
            <a:chOff x="192" y="3360"/>
            <a:chExt cx="288" cy="576"/>
          </a:xfrm>
        </p:grpSpPr>
        <p:sp>
          <p:nvSpPr>
            <p:cNvPr id="9240" name="Oval 17"/>
            <p:cNvSpPr>
              <a:spLocks noChangeArrowheads="1"/>
            </p:cNvSpPr>
            <p:nvPr/>
          </p:nvSpPr>
          <p:spPr bwMode="auto">
            <a:xfrm>
              <a:off x="192" y="3360"/>
              <a:ext cx="240" cy="2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41" name="Line 18"/>
            <p:cNvSpPr>
              <a:spLocks noChangeShapeType="1"/>
            </p:cNvSpPr>
            <p:nvPr/>
          </p:nvSpPr>
          <p:spPr bwMode="auto">
            <a:xfrm>
              <a:off x="336" y="3600"/>
              <a:ext cx="0" cy="19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42" name="Line 19"/>
            <p:cNvSpPr>
              <a:spLocks noChangeShapeType="1"/>
            </p:cNvSpPr>
            <p:nvPr/>
          </p:nvSpPr>
          <p:spPr bwMode="auto">
            <a:xfrm flipH="1">
              <a:off x="192" y="3792"/>
              <a:ext cx="144" cy="14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43" name="Line 20"/>
            <p:cNvSpPr>
              <a:spLocks noChangeShapeType="1"/>
            </p:cNvSpPr>
            <p:nvPr/>
          </p:nvSpPr>
          <p:spPr bwMode="auto">
            <a:xfrm>
              <a:off x="336" y="3792"/>
              <a:ext cx="144" cy="14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44" name="Line 21"/>
            <p:cNvSpPr>
              <a:spLocks noChangeShapeType="1"/>
            </p:cNvSpPr>
            <p:nvPr/>
          </p:nvSpPr>
          <p:spPr bwMode="auto">
            <a:xfrm>
              <a:off x="336" y="3648"/>
              <a:ext cx="144" cy="14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45" name="Line 22"/>
            <p:cNvSpPr>
              <a:spLocks noChangeShapeType="1"/>
            </p:cNvSpPr>
            <p:nvPr/>
          </p:nvSpPr>
          <p:spPr bwMode="auto">
            <a:xfrm flipH="1">
              <a:off x="192" y="3648"/>
              <a:ext cx="144" cy="14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227" name="Rectangle 23"/>
          <p:cNvSpPr>
            <a:spLocks noChangeArrowheads="1"/>
          </p:cNvSpPr>
          <p:nvPr/>
        </p:nvSpPr>
        <p:spPr bwMode="auto">
          <a:xfrm>
            <a:off x="5943600" y="1371600"/>
            <a:ext cx="1295400" cy="342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228" name="Rectangle 24" descr="40 %"/>
          <p:cNvSpPr>
            <a:spLocks noChangeArrowheads="1"/>
          </p:cNvSpPr>
          <p:nvPr/>
        </p:nvSpPr>
        <p:spPr bwMode="auto">
          <a:xfrm>
            <a:off x="5943600" y="1371600"/>
            <a:ext cx="381000" cy="3429000"/>
          </a:xfrm>
          <a:prstGeom prst="rect">
            <a:avLst/>
          </a:prstGeom>
          <a:pattFill prst="pct40">
            <a:fgClr>
              <a:srgbClr val="FF0000"/>
            </a:fgClr>
            <a:bgClr>
              <a:schemeClr val="tx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229" name="Rectangle 25" descr="40 %"/>
          <p:cNvSpPr>
            <a:spLocks noChangeArrowheads="1"/>
          </p:cNvSpPr>
          <p:nvPr/>
        </p:nvSpPr>
        <p:spPr bwMode="auto">
          <a:xfrm>
            <a:off x="6858000" y="1371600"/>
            <a:ext cx="381000" cy="3429000"/>
          </a:xfrm>
          <a:prstGeom prst="rect">
            <a:avLst/>
          </a:prstGeom>
          <a:pattFill prst="pct40">
            <a:fgClr>
              <a:srgbClr val="FF0000"/>
            </a:fgClr>
            <a:bgClr>
              <a:schemeClr val="tx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6400800" y="1600200"/>
            <a:ext cx="3619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G</a:t>
            </a:r>
          </a:p>
          <a:p>
            <a:r>
              <a:rPr lang="en-US" b="1"/>
              <a:t>A</a:t>
            </a:r>
          </a:p>
          <a:p>
            <a:r>
              <a:rPr lang="en-US" b="1"/>
              <a:t>Z</a:t>
            </a:r>
          </a:p>
          <a:p>
            <a:endParaRPr lang="en-US" b="1"/>
          </a:p>
          <a:p>
            <a:r>
              <a:rPr lang="en-US" b="1"/>
              <a:t>C</a:t>
            </a:r>
          </a:p>
          <a:p>
            <a:r>
              <a:rPr lang="en-US" b="1"/>
              <a:t>H</a:t>
            </a:r>
          </a:p>
          <a:p>
            <a:r>
              <a:rPr lang="en-US" b="1"/>
              <a:t>A</a:t>
            </a:r>
          </a:p>
          <a:p>
            <a:r>
              <a:rPr lang="en-US" b="1"/>
              <a:t>U</a:t>
            </a:r>
          </a:p>
          <a:p>
            <a:r>
              <a:rPr lang="en-US" b="1"/>
              <a:t>D</a:t>
            </a:r>
          </a:p>
          <a:p>
            <a:r>
              <a:rPr lang="en-US" b="1"/>
              <a:t>S</a:t>
            </a:r>
          </a:p>
        </p:txBody>
      </p: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6400800" y="5334000"/>
            <a:ext cx="381000" cy="762000"/>
            <a:chOff x="4032" y="3360"/>
            <a:chExt cx="240" cy="480"/>
          </a:xfrm>
        </p:grpSpPr>
        <p:sp>
          <p:nvSpPr>
            <p:cNvPr id="9234" name="Line 33"/>
            <p:cNvSpPr>
              <a:spLocks noChangeShapeType="1"/>
            </p:cNvSpPr>
            <p:nvPr/>
          </p:nvSpPr>
          <p:spPr bwMode="auto">
            <a:xfrm>
              <a:off x="4032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35" name="Line 34"/>
            <p:cNvSpPr>
              <a:spLocks noChangeShapeType="1"/>
            </p:cNvSpPr>
            <p:nvPr/>
          </p:nvSpPr>
          <p:spPr bwMode="auto">
            <a:xfrm>
              <a:off x="4080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36" name="Line 35"/>
            <p:cNvSpPr>
              <a:spLocks noChangeShapeType="1"/>
            </p:cNvSpPr>
            <p:nvPr/>
          </p:nvSpPr>
          <p:spPr bwMode="auto">
            <a:xfrm>
              <a:off x="4128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37" name="Line 36"/>
            <p:cNvSpPr>
              <a:spLocks noChangeShapeType="1"/>
            </p:cNvSpPr>
            <p:nvPr/>
          </p:nvSpPr>
          <p:spPr bwMode="auto">
            <a:xfrm>
              <a:off x="4176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38" name="Line 37"/>
            <p:cNvSpPr>
              <a:spLocks noChangeShapeType="1"/>
            </p:cNvSpPr>
            <p:nvPr/>
          </p:nvSpPr>
          <p:spPr bwMode="auto">
            <a:xfrm>
              <a:off x="4224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39" name="Line 38"/>
            <p:cNvSpPr>
              <a:spLocks noChangeShapeType="1"/>
            </p:cNvSpPr>
            <p:nvPr/>
          </p:nvSpPr>
          <p:spPr bwMode="auto">
            <a:xfrm>
              <a:off x="4272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232" name="Line 39"/>
          <p:cNvSpPr>
            <a:spLocks noChangeShapeType="1"/>
          </p:cNvSpPr>
          <p:nvPr/>
        </p:nvSpPr>
        <p:spPr bwMode="auto">
          <a:xfrm flipV="1">
            <a:off x="4191000" y="5257800"/>
            <a:ext cx="2057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233" name="Line 40"/>
          <p:cNvSpPr>
            <a:spLocks noChangeShapeType="1"/>
          </p:cNvSpPr>
          <p:nvPr/>
        </p:nvSpPr>
        <p:spPr bwMode="auto">
          <a:xfrm flipV="1">
            <a:off x="3962400" y="3657600"/>
            <a:ext cx="1981200" cy="762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5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ariane_ecorc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13716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2057400" y="228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4000" b="1">
                <a:solidFill>
                  <a:srgbClr val="FF0000"/>
                </a:solidFill>
              </a:rPr>
              <a:t>COMMENT CA MARCHE ? </a:t>
            </a:r>
          </a:p>
        </p:txBody>
      </p:sp>
      <p:grpSp>
        <p:nvGrpSpPr>
          <p:cNvPr id="10244" name="Group 6"/>
          <p:cNvGrpSpPr>
            <a:grpSpLocks/>
          </p:cNvGrpSpPr>
          <p:nvPr/>
        </p:nvGrpSpPr>
        <p:grpSpPr bwMode="auto">
          <a:xfrm>
            <a:off x="1676400" y="3124200"/>
            <a:ext cx="2308225" cy="1905000"/>
            <a:chOff x="1056" y="1968"/>
            <a:chExt cx="1454" cy="1200"/>
          </a:xfrm>
        </p:grpSpPr>
        <p:sp>
          <p:nvSpPr>
            <p:cNvPr id="10272" name="Text Box 7"/>
            <p:cNvSpPr txBox="1">
              <a:spLocks noChangeArrowheads="1"/>
            </p:cNvSpPr>
            <p:nvPr/>
          </p:nvSpPr>
          <p:spPr bwMode="auto">
            <a:xfrm>
              <a:off x="1536" y="2626"/>
              <a:ext cx="974" cy="54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2400">
                  <a:solidFill>
                    <a:schemeClr val="bg1"/>
                  </a:solidFill>
                </a:rPr>
                <a:t>Propergol</a:t>
              </a:r>
            </a:p>
            <a:p>
              <a:pPr algn="ctr"/>
              <a:r>
                <a:rPr lang="fr-FR" sz="2400">
                  <a:solidFill>
                    <a:schemeClr val="bg1"/>
                  </a:solidFill>
                </a:rPr>
                <a:t> solide</a:t>
              </a:r>
            </a:p>
          </p:txBody>
        </p:sp>
        <p:sp>
          <p:nvSpPr>
            <p:cNvPr id="10273" name="Line 8"/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48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74" name="Line 9"/>
            <p:cNvSpPr>
              <a:spLocks noChangeShapeType="1"/>
            </p:cNvSpPr>
            <p:nvPr/>
          </p:nvSpPr>
          <p:spPr bwMode="auto">
            <a:xfrm flipH="1" flipV="1">
              <a:off x="1243" y="2304"/>
              <a:ext cx="293" cy="52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245" name="Group 10"/>
          <p:cNvGrpSpPr>
            <a:grpSpLocks/>
          </p:cNvGrpSpPr>
          <p:nvPr/>
        </p:nvGrpSpPr>
        <p:grpSpPr bwMode="auto">
          <a:xfrm>
            <a:off x="1371600" y="4495800"/>
            <a:ext cx="2859088" cy="1562100"/>
            <a:chOff x="864" y="2832"/>
            <a:chExt cx="1801" cy="984"/>
          </a:xfrm>
        </p:grpSpPr>
        <p:sp>
          <p:nvSpPr>
            <p:cNvPr id="10269" name="Oval 11"/>
            <p:cNvSpPr>
              <a:spLocks noChangeArrowheads="1"/>
            </p:cNvSpPr>
            <p:nvPr/>
          </p:nvSpPr>
          <p:spPr bwMode="auto">
            <a:xfrm>
              <a:off x="864" y="2832"/>
              <a:ext cx="336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70" name="Text Box 12"/>
            <p:cNvSpPr txBox="1">
              <a:spLocks noChangeArrowheads="1"/>
            </p:cNvSpPr>
            <p:nvPr/>
          </p:nvSpPr>
          <p:spPr bwMode="auto">
            <a:xfrm>
              <a:off x="912" y="3504"/>
              <a:ext cx="1753" cy="31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>
                  <a:solidFill>
                    <a:srgbClr val="FF0000"/>
                  </a:solidFill>
                </a:rPr>
                <a:t>Tuyère en carbone</a:t>
              </a:r>
            </a:p>
          </p:txBody>
        </p:sp>
        <p:sp>
          <p:nvSpPr>
            <p:cNvPr id="10271" name="Line 13"/>
            <p:cNvSpPr>
              <a:spLocks noChangeShapeType="1"/>
            </p:cNvSpPr>
            <p:nvPr/>
          </p:nvSpPr>
          <p:spPr bwMode="auto">
            <a:xfrm flipH="1" flipV="1">
              <a:off x="1104" y="3120"/>
              <a:ext cx="192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246" name="Text Box 14"/>
          <p:cNvSpPr txBox="1">
            <a:spLocks noChangeArrowheads="1"/>
          </p:cNvSpPr>
          <p:nvPr/>
        </p:nvSpPr>
        <p:spPr bwMode="auto">
          <a:xfrm>
            <a:off x="2514600" y="1447800"/>
            <a:ext cx="1679575" cy="8604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>
                <a:solidFill>
                  <a:schemeClr val="folHlink"/>
                </a:solidFill>
              </a:rPr>
              <a:t>Booster</a:t>
            </a:r>
          </a:p>
          <a:p>
            <a:pPr algn="ctr"/>
            <a:r>
              <a:rPr lang="fr-FR" sz="2400">
                <a:solidFill>
                  <a:schemeClr val="folHlink"/>
                </a:solidFill>
              </a:rPr>
              <a:t>MPS P230</a:t>
            </a:r>
          </a:p>
        </p:txBody>
      </p:sp>
      <p:sp>
        <p:nvSpPr>
          <p:cNvPr id="10247" name="Line 15"/>
          <p:cNvSpPr>
            <a:spLocks noChangeShapeType="1"/>
          </p:cNvSpPr>
          <p:nvPr/>
        </p:nvSpPr>
        <p:spPr bwMode="auto">
          <a:xfrm flipH="1">
            <a:off x="1676400" y="2057400"/>
            <a:ext cx="838200" cy="3048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10248" name="Group 16"/>
          <p:cNvGrpSpPr>
            <a:grpSpLocks/>
          </p:cNvGrpSpPr>
          <p:nvPr/>
        </p:nvGrpSpPr>
        <p:grpSpPr bwMode="auto">
          <a:xfrm>
            <a:off x="381000" y="4724400"/>
            <a:ext cx="76200" cy="152400"/>
            <a:chOff x="192" y="3360"/>
            <a:chExt cx="288" cy="576"/>
          </a:xfrm>
        </p:grpSpPr>
        <p:sp>
          <p:nvSpPr>
            <p:cNvPr id="10263" name="Oval 17"/>
            <p:cNvSpPr>
              <a:spLocks noChangeArrowheads="1"/>
            </p:cNvSpPr>
            <p:nvPr/>
          </p:nvSpPr>
          <p:spPr bwMode="auto">
            <a:xfrm>
              <a:off x="192" y="3360"/>
              <a:ext cx="240" cy="2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64" name="Line 18"/>
            <p:cNvSpPr>
              <a:spLocks noChangeShapeType="1"/>
            </p:cNvSpPr>
            <p:nvPr/>
          </p:nvSpPr>
          <p:spPr bwMode="auto">
            <a:xfrm>
              <a:off x="336" y="3600"/>
              <a:ext cx="0" cy="19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65" name="Line 19"/>
            <p:cNvSpPr>
              <a:spLocks noChangeShapeType="1"/>
            </p:cNvSpPr>
            <p:nvPr/>
          </p:nvSpPr>
          <p:spPr bwMode="auto">
            <a:xfrm flipH="1">
              <a:off x="192" y="3792"/>
              <a:ext cx="144" cy="14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66" name="Line 20"/>
            <p:cNvSpPr>
              <a:spLocks noChangeShapeType="1"/>
            </p:cNvSpPr>
            <p:nvPr/>
          </p:nvSpPr>
          <p:spPr bwMode="auto">
            <a:xfrm>
              <a:off x="336" y="3792"/>
              <a:ext cx="144" cy="14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67" name="Line 21"/>
            <p:cNvSpPr>
              <a:spLocks noChangeShapeType="1"/>
            </p:cNvSpPr>
            <p:nvPr/>
          </p:nvSpPr>
          <p:spPr bwMode="auto">
            <a:xfrm>
              <a:off x="336" y="3648"/>
              <a:ext cx="144" cy="14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68" name="Line 22"/>
            <p:cNvSpPr>
              <a:spLocks noChangeShapeType="1"/>
            </p:cNvSpPr>
            <p:nvPr/>
          </p:nvSpPr>
          <p:spPr bwMode="auto">
            <a:xfrm flipH="1">
              <a:off x="192" y="3648"/>
              <a:ext cx="144" cy="14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5943600" y="1371600"/>
            <a:ext cx="1295400" cy="4724400"/>
            <a:chOff x="3744" y="864"/>
            <a:chExt cx="816" cy="2976"/>
          </a:xfrm>
        </p:grpSpPr>
        <p:sp>
          <p:nvSpPr>
            <p:cNvPr id="10250" name="Freeform 2"/>
            <p:cNvSpPr>
              <a:spLocks/>
            </p:cNvSpPr>
            <p:nvPr/>
          </p:nvSpPr>
          <p:spPr bwMode="auto">
            <a:xfrm>
              <a:off x="3744" y="297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51" name="Freeform 3"/>
            <p:cNvSpPr>
              <a:spLocks/>
            </p:cNvSpPr>
            <p:nvPr/>
          </p:nvSpPr>
          <p:spPr bwMode="auto">
            <a:xfrm flipH="1">
              <a:off x="4320" y="297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52" name="Rectangle 23"/>
            <p:cNvSpPr>
              <a:spLocks noChangeArrowheads="1"/>
            </p:cNvSpPr>
            <p:nvPr/>
          </p:nvSpPr>
          <p:spPr bwMode="auto">
            <a:xfrm>
              <a:off x="3744" y="864"/>
              <a:ext cx="816" cy="216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53" name="Rectangle 24" descr="40 %"/>
            <p:cNvSpPr>
              <a:spLocks noChangeArrowheads="1"/>
            </p:cNvSpPr>
            <p:nvPr/>
          </p:nvSpPr>
          <p:spPr bwMode="auto">
            <a:xfrm>
              <a:off x="3744" y="864"/>
              <a:ext cx="240" cy="2160"/>
            </a:xfrm>
            <a:prstGeom prst="rect">
              <a:avLst/>
            </a:prstGeom>
            <a:pattFill prst="pct40">
              <a:fgClr>
                <a:srgbClr val="FF0000"/>
              </a:fgClr>
              <a:bgClr>
                <a:schemeClr val="tx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54" name="Rectangle 25" descr="40 %"/>
            <p:cNvSpPr>
              <a:spLocks noChangeArrowheads="1"/>
            </p:cNvSpPr>
            <p:nvPr/>
          </p:nvSpPr>
          <p:spPr bwMode="auto">
            <a:xfrm>
              <a:off x="4320" y="864"/>
              <a:ext cx="240" cy="2160"/>
            </a:xfrm>
            <a:prstGeom prst="rect">
              <a:avLst/>
            </a:prstGeom>
            <a:pattFill prst="pct40">
              <a:fgClr>
                <a:srgbClr val="FF0000"/>
              </a:fgClr>
              <a:bgClr>
                <a:schemeClr val="tx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55" name="Text Box 26"/>
            <p:cNvSpPr txBox="1">
              <a:spLocks noChangeArrowheads="1"/>
            </p:cNvSpPr>
            <p:nvPr/>
          </p:nvSpPr>
          <p:spPr bwMode="auto">
            <a:xfrm>
              <a:off x="4032" y="1008"/>
              <a:ext cx="228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G</a:t>
              </a:r>
            </a:p>
            <a:p>
              <a:r>
                <a:rPr lang="en-US" b="1"/>
                <a:t>A</a:t>
              </a:r>
            </a:p>
            <a:p>
              <a:r>
                <a:rPr lang="en-US" b="1"/>
                <a:t>Z</a:t>
              </a:r>
            </a:p>
            <a:p>
              <a:endParaRPr lang="en-US" b="1"/>
            </a:p>
            <a:p>
              <a:r>
                <a:rPr lang="en-US" b="1"/>
                <a:t>C</a:t>
              </a:r>
            </a:p>
            <a:p>
              <a:r>
                <a:rPr lang="en-US" b="1"/>
                <a:t>H</a:t>
              </a:r>
            </a:p>
            <a:p>
              <a:r>
                <a:rPr lang="en-US" b="1"/>
                <a:t>A</a:t>
              </a:r>
            </a:p>
            <a:p>
              <a:r>
                <a:rPr lang="en-US" b="1"/>
                <a:t>U</a:t>
              </a:r>
            </a:p>
            <a:p>
              <a:r>
                <a:rPr lang="en-US" b="1"/>
                <a:t>D</a:t>
              </a:r>
            </a:p>
            <a:p>
              <a:r>
                <a:rPr lang="en-US" b="1"/>
                <a:t>S</a:t>
              </a:r>
            </a:p>
          </p:txBody>
        </p:sp>
        <p:grpSp>
          <p:nvGrpSpPr>
            <p:cNvPr id="10256" name="Group 27"/>
            <p:cNvGrpSpPr>
              <a:grpSpLocks/>
            </p:cNvGrpSpPr>
            <p:nvPr/>
          </p:nvGrpSpPr>
          <p:grpSpPr bwMode="auto">
            <a:xfrm>
              <a:off x="4032" y="3360"/>
              <a:ext cx="240" cy="480"/>
              <a:chOff x="4032" y="3360"/>
              <a:chExt cx="240" cy="480"/>
            </a:xfrm>
          </p:grpSpPr>
          <p:sp>
            <p:nvSpPr>
              <p:cNvPr id="10257" name="Line 28"/>
              <p:cNvSpPr>
                <a:spLocks noChangeShapeType="1"/>
              </p:cNvSpPr>
              <p:nvPr/>
            </p:nvSpPr>
            <p:spPr bwMode="auto">
              <a:xfrm>
                <a:off x="4032" y="3360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58" name="Line 29"/>
              <p:cNvSpPr>
                <a:spLocks noChangeShapeType="1"/>
              </p:cNvSpPr>
              <p:nvPr/>
            </p:nvSpPr>
            <p:spPr bwMode="auto">
              <a:xfrm>
                <a:off x="4080" y="3360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59" name="Line 30"/>
              <p:cNvSpPr>
                <a:spLocks noChangeShapeType="1"/>
              </p:cNvSpPr>
              <p:nvPr/>
            </p:nvSpPr>
            <p:spPr bwMode="auto">
              <a:xfrm>
                <a:off x="4128" y="3360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60" name="Line 31"/>
              <p:cNvSpPr>
                <a:spLocks noChangeShapeType="1"/>
              </p:cNvSpPr>
              <p:nvPr/>
            </p:nvSpPr>
            <p:spPr bwMode="auto">
              <a:xfrm>
                <a:off x="4176" y="3360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61" name="Line 32"/>
              <p:cNvSpPr>
                <a:spLocks noChangeShapeType="1"/>
              </p:cNvSpPr>
              <p:nvPr/>
            </p:nvSpPr>
            <p:spPr bwMode="auto">
              <a:xfrm>
                <a:off x="4224" y="3360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62" name="Line 33"/>
              <p:cNvSpPr>
                <a:spLocks noChangeShapeType="1"/>
              </p:cNvSpPr>
              <p:nvPr/>
            </p:nvSpPr>
            <p:spPr bwMode="auto">
              <a:xfrm>
                <a:off x="4272" y="3360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304800" y="0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4000" b="1">
                <a:solidFill>
                  <a:srgbClr val="FF0000"/>
                </a:solidFill>
              </a:rPr>
              <a:t>AU SUJET DE LA TUYERE …</a:t>
            </a:r>
          </a:p>
        </p:txBody>
      </p:sp>
      <p:sp>
        <p:nvSpPr>
          <p:cNvPr id="11267" name="Text Box 23"/>
          <p:cNvSpPr txBox="1">
            <a:spLocks noChangeArrowheads="1"/>
          </p:cNvSpPr>
          <p:nvPr/>
        </p:nvSpPr>
        <p:spPr bwMode="auto">
          <a:xfrm>
            <a:off x="1524000" y="1711325"/>
            <a:ext cx="775652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fr-FR" sz="2400">
                <a:solidFill>
                  <a:schemeClr val="bg1"/>
                </a:solidFill>
              </a:rPr>
              <a:t> La tuyère doit </a:t>
            </a:r>
            <a:r>
              <a:rPr lang="fr-FR" sz="2400">
                <a:solidFill>
                  <a:srgbClr val="FF0000"/>
                </a:solidFill>
              </a:rPr>
              <a:t>résister</a:t>
            </a:r>
            <a:r>
              <a:rPr lang="fr-FR" sz="2400">
                <a:solidFill>
                  <a:schemeClr val="bg1"/>
                </a:solidFill>
              </a:rPr>
              <a:t> aux contraintes</a:t>
            </a:r>
          </a:p>
          <a:p>
            <a:pPr>
              <a:buFontTx/>
              <a:buChar char="-"/>
            </a:pPr>
            <a:endParaRPr lang="fr-FR" sz="240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chemeClr val="bg1"/>
                </a:solidFill>
              </a:rPr>
              <a:t> Il suffit de la prévoir très </a:t>
            </a:r>
            <a:r>
              <a:rPr lang="fr-FR" sz="2400">
                <a:solidFill>
                  <a:srgbClr val="FF0000"/>
                </a:solidFill>
              </a:rPr>
              <a:t>épaisse</a:t>
            </a:r>
            <a:r>
              <a:rPr lang="fr-FR" sz="2400">
                <a:solidFill>
                  <a:schemeClr val="bg1"/>
                </a:solidFill>
              </a:rPr>
              <a:t>, juste pour être sûr …</a:t>
            </a:r>
          </a:p>
          <a:p>
            <a:endParaRPr lang="fr-FR" sz="240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chemeClr val="bg1"/>
                </a:solidFill>
              </a:rPr>
              <a:t> Oui mais « épais » veut dire </a:t>
            </a:r>
            <a:r>
              <a:rPr lang="fr-FR" sz="2400">
                <a:solidFill>
                  <a:srgbClr val="FF0000"/>
                </a:solidFill>
              </a:rPr>
              <a:t>lourd</a:t>
            </a:r>
            <a:r>
              <a:rPr lang="fr-FR" sz="2400">
                <a:solidFill>
                  <a:schemeClr val="bg1"/>
                </a:solidFill>
              </a:rPr>
              <a:t> !! Et la fusée risque</a:t>
            </a:r>
          </a:p>
          <a:p>
            <a:r>
              <a:rPr lang="fr-FR" sz="2400">
                <a:solidFill>
                  <a:schemeClr val="bg1"/>
                </a:solidFill>
              </a:rPr>
              <a:t>  de ne jamais décoller !!</a:t>
            </a:r>
          </a:p>
          <a:p>
            <a:pPr>
              <a:buFontTx/>
              <a:buChar char="-"/>
            </a:pPr>
            <a:endParaRPr lang="fr-FR" sz="240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chemeClr val="bg1"/>
                </a:solidFill>
              </a:rPr>
              <a:t> On recherche un </a:t>
            </a:r>
            <a:r>
              <a:rPr lang="fr-FR" sz="2400">
                <a:solidFill>
                  <a:srgbClr val="FF0000"/>
                </a:solidFill>
              </a:rPr>
              <a:t>compromis</a:t>
            </a:r>
            <a:r>
              <a:rPr lang="fr-FR" sz="2400">
                <a:solidFill>
                  <a:schemeClr val="bg1"/>
                </a:solidFill>
              </a:rPr>
              <a:t> entre solidité et légèreté</a:t>
            </a:r>
          </a:p>
        </p:txBody>
      </p:sp>
      <p:sp>
        <p:nvSpPr>
          <p:cNvPr id="11268" name="Freeform 24"/>
          <p:cNvSpPr>
            <a:spLocks/>
          </p:cNvSpPr>
          <p:nvPr/>
        </p:nvSpPr>
        <p:spPr bwMode="auto">
          <a:xfrm>
            <a:off x="152400" y="4724400"/>
            <a:ext cx="381000" cy="1143000"/>
          </a:xfrm>
          <a:custGeom>
            <a:avLst/>
            <a:gdLst>
              <a:gd name="T0" fmla="*/ 0 w 240"/>
              <a:gd name="T1" fmla="*/ 0 h 720"/>
              <a:gd name="T2" fmla="*/ 192 w 240"/>
              <a:gd name="T3" fmla="*/ 240 h 720"/>
              <a:gd name="T4" fmla="*/ 240 w 240"/>
              <a:gd name="T5" fmla="*/ 528 h 720"/>
              <a:gd name="T6" fmla="*/ 192 w 240"/>
              <a:gd name="T7" fmla="*/ 720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240"/>
              <a:gd name="T13" fmla="*/ 0 h 720"/>
              <a:gd name="T14" fmla="*/ 240 w 240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" h="720">
                <a:moveTo>
                  <a:pt x="0" y="0"/>
                </a:moveTo>
                <a:cubicBezTo>
                  <a:pt x="76" y="76"/>
                  <a:pt x="152" y="152"/>
                  <a:pt x="192" y="240"/>
                </a:cubicBezTo>
                <a:cubicBezTo>
                  <a:pt x="232" y="328"/>
                  <a:pt x="240" y="448"/>
                  <a:pt x="240" y="528"/>
                </a:cubicBezTo>
                <a:cubicBezTo>
                  <a:pt x="240" y="608"/>
                  <a:pt x="216" y="664"/>
                  <a:pt x="192" y="72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69" name="Freeform 25"/>
          <p:cNvSpPr>
            <a:spLocks/>
          </p:cNvSpPr>
          <p:nvPr/>
        </p:nvSpPr>
        <p:spPr bwMode="auto">
          <a:xfrm flipH="1">
            <a:off x="1066800" y="4724400"/>
            <a:ext cx="381000" cy="1143000"/>
          </a:xfrm>
          <a:custGeom>
            <a:avLst/>
            <a:gdLst>
              <a:gd name="T0" fmla="*/ 0 w 240"/>
              <a:gd name="T1" fmla="*/ 0 h 720"/>
              <a:gd name="T2" fmla="*/ 192 w 240"/>
              <a:gd name="T3" fmla="*/ 240 h 720"/>
              <a:gd name="T4" fmla="*/ 240 w 240"/>
              <a:gd name="T5" fmla="*/ 528 h 720"/>
              <a:gd name="T6" fmla="*/ 192 w 240"/>
              <a:gd name="T7" fmla="*/ 720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240"/>
              <a:gd name="T13" fmla="*/ 0 h 720"/>
              <a:gd name="T14" fmla="*/ 240 w 240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" h="720">
                <a:moveTo>
                  <a:pt x="0" y="0"/>
                </a:moveTo>
                <a:cubicBezTo>
                  <a:pt x="76" y="76"/>
                  <a:pt x="152" y="152"/>
                  <a:pt x="192" y="240"/>
                </a:cubicBezTo>
                <a:cubicBezTo>
                  <a:pt x="232" y="328"/>
                  <a:pt x="240" y="448"/>
                  <a:pt x="240" y="528"/>
                </a:cubicBezTo>
                <a:cubicBezTo>
                  <a:pt x="240" y="608"/>
                  <a:pt x="216" y="664"/>
                  <a:pt x="192" y="72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70" name="Rectangle 26"/>
          <p:cNvSpPr>
            <a:spLocks noChangeArrowheads="1"/>
          </p:cNvSpPr>
          <p:nvPr/>
        </p:nvSpPr>
        <p:spPr bwMode="auto">
          <a:xfrm>
            <a:off x="152400" y="1371600"/>
            <a:ext cx="1295400" cy="342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271" name="Rectangle 27" descr="40 %"/>
          <p:cNvSpPr>
            <a:spLocks noChangeArrowheads="1"/>
          </p:cNvSpPr>
          <p:nvPr/>
        </p:nvSpPr>
        <p:spPr bwMode="auto">
          <a:xfrm>
            <a:off x="152400" y="1371600"/>
            <a:ext cx="381000" cy="3429000"/>
          </a:xfrm>
          <a:prstGeom prst="rect">
            <a:avLst/>
          </a:prstGeom>
          <a:pattFill prst="pct40">
            <a:fgClr>
              <a:srgbClr val="FF0000"/>
            </a:fgClr>
            <a:bgClr>
              <a:schemeClr val="tx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272" name="Rectangle 28" descr="40 %"/>
          <p:cNvSpPr>
            <a:spLocks noChangeArrowheads="1"/>
          </p:cNvSpPr>
          <p:nvPr/>
        </p:nvSpPr>
        <p:spPr bwMode="auto">
          <a:xfrm>
            <a:off x="1066800" y="1371600"/>
            <a:ext cx="381000" cy="3429000"/>
          </a:xfrm>
          <a:prstGeom prst="rect">
            <a:avLst/>
          </a:prstGeom>
          <a:pattFill prst="pct40">
            <a:fgClr>
              <a:srgbClr val="FF0000"/>
            </a:fgClr>
            <a:bgClr>
              <a:schemeClr val="tx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273" name="Text Box 29"/>
          <p:cNvSpPr txBox="1">
            <a:spLocks noChangeArrowheads="1"/>
          </p:cNvSpPr>
          <p:nvPr/>
        </p:nvSpPr>
        <p:spPr bwMode="auto">
          <a:xfrm>
            <a:off x="609600" y="1600200"/>
            <a:ext cx="3619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G</a:t>
            </a:r>
          </a:p>
          <a:p>
            <a:r>
              <a:rPr lang="en-US" b="1"/>
              <a:t>A</a:t>
            </a:r>
          </a:p>
          <a:p>
            <a:r>
              <a:rPr lang="en-US" b="1"/>
              <a:t>Z</a:t>
            </a:r>
          </a:p>
          <a:p>
            <a:endParaRPr lang="en-US" b="1"/>
          </a:p>
          <a:p>
            <a:r>
              <a:rPr lang="en-US" b="1"/>
              <a:t>C</a:t>
            </a:r>
          </a:p>
          <a:p>
            <a:r>
              <a:rPr lang="en-US" b="1"/>
              <a:t>H</a:t>
            </a:r>
          </a:p>
          <a:p>
            <a:r>
              <a:rPr lang="en-US" b="1"/>
              <a:t>A</a:t>
            </a:r>
          </a:p>
          <a:p>
            <a:r>
              <a:rPr lang="en-US" b="1"/>
              <a:t>U</a:t>
            </a:r>
          </a:p>
          <a:p>
            <a:r>
              <a:rPr lang="en-US" b="1"/>
              <a:t>D</a:t>
            </a:r>
          </a:p>
          <a:p>
            <a:r>
              <a:rPr lang="en-US" b="1"/>
              <a:t>S</a:t>
            </a:r>
          </a:p>
        </p:txBody>
      </p:sp>
      <p:grpSp>
        <p:nvGrpSpPr>
          <p:cNvPr id="11274" name="Group 30"/>
          <p:cNvGrpSpPr>
            <a:grpSpLocks/>
          </p:cNvGrpSpPr>
          <p:nvPr/>
        </p:nvGrpSpPr>
        <p:grpSpPr bwMode="auto">
          <a:xfrm>
            <a:off x="609600" y="5334000"/>
            <a:ext cx="381000" cy="762000"/>
            <a:chOff x="4032" y="3360"/>
            <a:chExt cx="240" cy="480"/>
          </a:xfrm>
        </p:grpSpPr>
        <p:sp>
          <p:nvSpPr>
            <p:cNvPr id="11291" name="Line 31"/>
            <p:cNvSpPr>
              <a:spLocks noChangeShapeType="1"/>
            </p:cNvSpPr>
            <p:nvPr/>
          </p:nvSpPr>
          <p:spPr bwMode="auto">
            <a:xfrm>
              <a:off x="4032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92" name="Line 32"/>
            <p:cNvSpPr>
              <a:spLocks noChangeShapeType="1"/>
            </p:cNvSpPr>
            <p:nvPr/>
          </p:nvSpPr>
          <p:spPr bwMode="auto">
            <a:xfrm>
              <a:off x="4080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93" name="Line 33"/>
            <p:cNvSpPr>
              <a:spLocks noChangeShapeType="1"/>
            </p:cNvSpPr>
            <p:nvPr/>
          </p:nvSpPr>
          <p:spPr bwMode="auto">
            <a:xfrm>
              <a:off x="4128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94" name="Line 34"/>
            <p:cNvSpPr>
              <a:spLocks noChangeShapeType="1"/>
            </p:cNvSpPr>
            <p:nvPr/>
          </p:nvSpPr>
          <p:spPr bwMode="auto">
            <a:xfrm>
              <a:off x="4176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95" name="Line 35"/>
            <p:cNvSpPr>
              <a:spLocks noChangeShapeType="1"/>
            </p:cNvSpPr>
            <p:nvPr/>
          </p:nvSpPr>
          <p:spPr bwMode="auto">
            <a:xfrm>
              <a:off x="4224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96" name="Line 36"/>
            <p:cNvSpPr>
              <a:spLocks noChangeShapeType="1"/>
            </p:cNvSpPr>
            <p:nvPr/>
          </p:nvSpPr>
          <p:spPr bwMode="auto">
            <a:xfrm>
              <a:off x="4272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275" name="Group 47"/>
          <p:cNvGrpSpPr>
            <a:grpSpLocks/>
          </p:cNvGrpSpPr>
          <p:nvPr/>
        </p:nvGrpSpPr>
        <p:grpSpPr bwMode="auto">
          <a:xfrm>
            <a:off x="2133600" y="5105400"/>
            <a:ext cx="1295400" cy="1143000"/>
            <a:chOff x="1344" y="3216"/>
            <a:chExt cx="816" cy="720"/>
          </a:xfrm>
        </p:grpSpPr>
        <p:sp>
          <p:nvSpPr>
            <p:cNvPr id="11289" name="Freeform 38"/>
            <p:cNvSpPr>
              <a:spLocks/>
            </p:cNvSpPr>
            <p:nvPr/>
          </p:nvSpPr>
          <p:spPr bwMode="auto">
            <a:xfrm>
              <a:off x="1344" y="321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2540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90" name="Freeform 39"/>
            <p:cNvSpPr>
              <a:spLocks/>
            </p:cNvSpPr>
            <p:nvPr/>
          </p:nvSpPr>
          <p:spPr bwMode="auto">
            <a:xfrm flipH="1">
              <a:off x="1920" y="321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2540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276" name="Group 48"/>
          <p:cNvGrpSpPr>
            <a:grpSpLocks/>
          </p:cNvGrpSpPr>
          <p:nvPr/>
        </p:nvGrpSpPr>
        <p:grpSpPr bwMode="auto">
          <a:xfrm>
            <a:off x="3886200" y="5105400"/>
            <a:ext cx="1295400" cy="1143000"/>
            <a:chOff x="1344" y="3216"/>
            <a:chExt cx="816" cy="720"/>
          </a:xfrm>
        </p:grpSpPr>
        <p:sp>
          <p:nvSpPr>
            <p:cNvPr id="11287" name="Freeform 49"/>
            <p:cNvSpPr>
              <a:spLocks/>
            </p:cNvSpPr>
            <p:nvPr/>
          </p:nvSpPr>
          <p:spPr bwMode="auto">
            <a:xfrm>
              <a:off x="1344" y="321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1905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88" name="Freeform 50"/>
            <p:cNvSpPr>
              <a:spLocks/>
            </p:cNvSpPr>
            <p:nvPr/>
          </p:nvSpPr>
          <p:spPr bwMode="auto">
            <a:xfrm flipH="1">
              <a:off x="1920" y="321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1905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277" name="Group 51"/>
          <p:cNvGrpSpPr>
            <a:grpSpLocks/>
          </p:cNvGrpSpPr>
          <p:nvPr/>
        </p:nvGrpSpPr>
        <p:grpSpPr bwMode="auto">
          <a:xfrm>
            <a:off x="5791200" y="5105400"/>
            <a:ext cx="1295400" cy="1143000"/>
            <a:chOff x="1344" y="3216"/>
            <a:chExt cx="816" cy="720"/>
          </a:xfrm>
        </p:grpSpPr>
        <p:sp>
          <p:nvSpPr>
            <p:cNvPr id="11285" name="Freeform 52"/>
            <p:cNvSpPr>
              <a:spLocks/>
            </p:cNvSpPr>
            <p:nvPr/>
          </p:nvSpPr>
          <p:spPr bwMode="auto">
            <a:xfrm>
              <a:off x="1344" y="321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1270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86" name="Freeform 53"/>
            <p:cNvSpPr>
              <a:spLocks/>
            </p:cNvSpPr>
            <p:nvPr/>
          </p:nvSpPr>
          <p:spPr bwMode="auto">
            <a:xfrm flipH="1">
              <a:off x="1920" y="321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1270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278" name="Group 54"/>
          <p:cNvGrpSpPr>
            <a:grpSpLocks/>
          </p:cNvGrpSpPr>
          <p:nvPr/>
        </p:nvGrpSpPr>
        <p:grpSpPr bwMode="auto">
          <a:xfrm>
            <a:off x="7620000" y="5105400"/>
            <a:ext cx="1295400" cy="1143000"/>
            <a:chOff x="1344" y="3216"/>
            <a:chExt cx="816" cy="720"/>
          </a:xfrm>
        </p:grpSpPr>
        <p:sp>
          <p:nvSpPr>
            <p:cNvPr id="11283" name="Freeform 55"/>
            <p:cNvSpPr>
              <a:spLocks/>
            </p:cNvSpPr>
            <p:nvPr/>
          </p:nvSpPr>
          <p:spPr bwMode="auto">
            <a:xfrm>
              <a:off x="1344" y="321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84" name="Freeform 56"/>
            <p:cNvSpPr>
              <a:spLocks/>
            </p:cNvSpPr>
            <p:nvPr/>
          </p:nvSpPr>
          <p:spPr bwMode="auto">
            <a:xfrm flipH="1">
              <a:off x="1920" y="321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279" name="Text Box 57"/>
          <p:cNvSpPr txBox="1">
            <a:spLocks noChangeArrowheads="1"/>
          </p:cNvSpPr>
          <p:nvPr/>
        </p:nvSpPr>
        <p:spPr bwMode="auto">
          <a:xfrm>
            <a:off x="2541588" y="62484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280" name="Text Box 58"/>
          <p:cNvSpPr txBox="1">
            <a:spLocks noChangeArrowheads="1"/>
          </p:cNvSpPr>
          <p:nvPr/>
        </p:nvSpPr>
        <p:spPr bwMode="auto">
          <a:xfrm>
            <a:off x="4294188" y="62484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281" name="Text Box 59"/>
          <p:cNvSpPr txBox="1">
            <a:spLocks noChangeArrowheads="1"/>
          </p:cNvSpPr>
          <p:nvPr/>
        </p:nvSpPr>
        <p:spPr bwMode="auto">
          <a:xfrm>
            <a:off x="6199188" y="62484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282" name="Text Box 60"/>
          <p:cNvSpPr txBox="1">
            <a:spLocks noChangeArrowheads="1"/>
          </p:cNvSpPr>
          <p:nvPr/>
        </p:nvSpPr>
        <p:spPr bwMode="auto">
          <a:xfrm>
            <a:off x="8104188" y="62484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838200" y="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4000" b="1">
                <a:solidFill>
                  <a:srgbClr val="FF0000"/>
                </a:solidFill>
              </a:rPr>
              <a:t>AU SUJET DE LA TUYERE …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524000" y="1584325"/>
            <a:ext cx="71342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fr-FR" sz="2400">
                <a:solidFill>
                  <a:schemeClr val="bg1"/>
                </a:solidFill>
              </a:rPr>
              <a:t> On peut </a:t>
            </a:r>
            <a:r>
              <a:rPr lang="fr-FR" sz="2400">
                <a:solidFill>
                  <a:srgbClr val="FF0000"/>
                </a:solidFill>
              </a:rPr>
              <a:t>fabriquer</a:t>
            </a:r>
            <a:r>
              <a:rPr lang="fr-FR" sz="2400">
                <a:solidFill>
                  <a:schemeClr val="bg1"/>
                </a:solidFill>
              </a:rPr>
              <a:t> plusieurs boosters, équipés de  </a:t>
            </a:r>
          </a:p>
          <a:p>
            <a:r>
              <a:rPr lang="fr-FR" sz="2400">
                <a:solidFill>
                  <a:schemeClr val="bg1"/>
                </a:solidFill>
              </a:rPr>
              <a:t>  </a:t>
            </a:r>
            <a:r>
              <a:rPr lang="fr-FR" sz="2400">
                <a:solidFill>
                  <a:srgbClr val="FF0000"/>
                </a:solidFill>
              </a:rPr>
              <a:t>différentes</a:t>
            </a:r>
            <a:r>
              <a:rPr lang="fr-FR" sz="2400">
                <a:solidFill>
                  <a:schemeClr val="bg1"/>
                </a:solidFill>
              </a:rPr>
              <a:t> tuyères …</a:t>
            </a:r>
          </a:p>
          <a:p>
            <a:pPr>
              <a:buFontTx/>
              <a:buChar char="-"/>
            </a:pPr>
            <a:endParaRPr lang="fr-FR" sz="240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chemeClr val="bg1"/>
                </a:solidFill>
              </a:rPr>
              <a:t> On attache le booster et on fait la </a:t>
            </a:r>
            <a:r>
              <a:rPr lang="fr-FR" sz="2400">
                <a:solidFill>
                  <a:srgbClr val="FF0000"/>
                </a:solidFill>
              </a:rPr>
              <a:t>mise à feu</a:t>
            </a:r>
          </a:p>
          <a:p>
            <a:pPr>
              <a:buFontTx/>
              <a:buChar char="-"/>
            </a:pPr>
            <a:endParaRPr lang="fr-FR" sz="240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chemeClr val="bg1"/>
                </a:solidFill>
              </a:rPr>
              <a:t> Parmi les tuyères qui ont </a:t>
            </a:r>
            <a:r>
              <a:rPr lang="fr-FR" sz="2400">
                <a:solidFill>
                  <a:srgbClr val="FF0000"/>
                </a:solidFill>
              </a:rPr>
              <a:t>résisté</a:t>
            </a:r>
            <a:r>
              <a:rPr lang="fr-FR" sz="2400">
                <a:solidFill>
                  <a:schemeClr val="bg1"/>
                </a:solidFill>
              </a:rPr>
              <a:t> au tir, on choisit </a:t>
            </a:r>
          </a:p>
          <a:p>
            <a:r>
              <a:rPr lang="fr-FR" sz="2400">
                <a:solidFill>
                  <a:schemeClr val="bg1"/>
                </a:solidFill>
              </a:rPr>
              <a:t>  la plus </a:t>
            </a:r>
            <a:r>
              <a:rPr lang="fr-FR" sz="2400">
                <a:solidFill>
                  <a:srgbClr val="FF0000"/>
                </a:solidFill>
              </a:rPr>
              <a:t>légère</a:t>
            </a:r>
          </a:p>
        </p:txBody>
      </p:sp>
      <p:sp>
        <p:nvSpPr>
          <p:cNvPr id="12292" name="Freeform 4"/>
          <p:cNvSpPr>
            <a:spLocks/>
          </p:cNvSpPr>
          <p:nvPr/>
        </p:nvSpPr>
        <p:spPr bwMode="auto">
          <a:xfrm>
            <a:off x="152400" y="4724400"/>
            <a:ext cx="381000" cy="1143000"/>
          </a:xfrm>
          <a:custGeom>
            <a:avLst/>
            <a:gdLst>
              <a:gd name="T0" fmla="*/ 0 w 240"/>
              <a:gd name="T1" fmla="*/ 0 h 720"/>
              <a:gd name="T2" fmla="*/ 192 w 240"/>
              <a:gd name="T3" fmla="*/ 240 h 720"/>
              <a:gd name="T4" fmla="*/ 240 w 240"/>
              <a:gd name="T5" fmla="*/ 528 h 720"/>
              <a:gd name="T6" fmla="*/ 192 w 240"/>
              <a:gd name="T7" fmla="*/ 720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240"/>
              <a:gd name="T13" fmla="*/ 0 h 720"/>
              <a:gd name="T14" fmla="*/ 240 w 240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" h="720">
                <a:moveTo>
                  <a:pt x="0" y="0"/>
                </a:moveTo>
                <a:cubicBezTo>
                  <a:pt x="76" y="76"/>
                  <a:pt x="152" y="152"/>
                  <a:pt x="192" y="240"/>
                </a:cubicBezTo>
                <a:cubicBezTo>
                  <a:pt x="232" y="328"/>
                  <a:pt x="240" y="448"/>
                  <a:pt x="240" y="528"/>
                </a:cubicBezTo>
                <a:cubicBezTo>
                  <a:pt x="240" y="608"/>
                  <a:pt x="216" y="664"/>
                  <a:pt x="192" y="72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93" name="Freeform 5"/>
          <p:cNvSpPr>
            <a:spLocks/>
          </p:cNvSpPr>
          <p:nvPr/>
        </p:nvSpPr>
        <p:spPr bwMode="auto">
          <a:xfrm flipH="1">
            <a:off x="1066800" y="4724400"/>
            <a:ext cx="381000" cy="1143000"/>
          </a:xfrm>
          <a:custGeom>
            <a:avLst/>
            <a:gdLst>
              <a:gd name="T0" fmla="*/ 0 w 240"/>
              <a:gd name="T1" fmla="*/ 0 h 720"/>
              <a:gd name="T2" fmla="*/ 192 w 240"/>
              <a:gd name="T3" fmla="*/ 240 h 720"/>
              <a:gd name="T4" fmla="*/ 240 w 240"/>
              <a:gd name="T5" fmla="*/ 528 h 720"/>
              <a:gd name="T6" fmla="*/ 192 w 240"/>
              <a:gd name="T7" fmla="*/ 720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240"/>
              <a:gd name="T13" fmla="*/ 0 h 720"/>
              <a:gd name="T14" fmla="*/ 240 w 240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" h="720">
                <a:moveTo>
                  <a:pt x="0" y="0"/>
                </a:moveTo>
                <a:cubicBezTo>
                  <a:pt x="76" y="76"/>
                  <a:pt x="152" y="152"/>
                  <a:pt x="192" y="240"/>
                </a:cubicBezTo>
                <a:cubicBezTo>
                  <a:pt x="232" y="328"/>
                  <a:pt x="240" y="448"/>
                  <a:pt x="240" y="528"/>
                </a:cubicBezTo>
                <a:cubicBezTo>
                  <a:pt x="240" y="608"/>
                  <a:pt x="216" y="664"/>
                  <a:pt x="192" y="72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152400" y="1371600"/>
            <a:ext cx="1295400" cy="342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295" name="Rectangle 7" descr="40 %"/>
          <p:cNvSpPr>
            <a:spLocks noChangeArrowheads="1"/>
          </p:cNvSpPr>
          <p:nvPr/>
        </p:nvSpPr>
        <p:spPr bwMode="auto">
          <a:xfrm>
            <a:off x="152400" y="1371600"/>
            <a:ext cx="381000" cy="3429000"/>
          </a:xfrm>
          <a:prstGeom prst="rect">
            <a:avLst/>
          </a:prstGeom>
          <a:pattFill prst="pct40">
            <a:fgClr>
              <a:srgbClr val="FF0000"/>
            </a:fgClr>
            <a:bgClr>
              <a:schemeClr val="tx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296" name="Rectangle 8" descr="40 %"/>
          <p:cNvSpPr>
            <a:spLocks noChangeArrowheads="1"/>
          </p:cNvSpPr>
          <p:nvPr/>
        </p:nvSpPr>
        <p:spPr bwMode="auto">
          <a:xfrm>
            <a:off x="1066800" y="1371600"/>
            <a:ext cx="381000" cy="3429000"/>
          </a:xfrm>
          <a:prstGeom prst="rect">
            <a:avLst/>
          </a:prstGeom>
          <a:pattFill prst="pct40">
            <a:fgClr>
              <a:srgbClr val="FF0000"/>
            </a:fgClr>
            <a:bgClr>
              <a:schemeClr val="tx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609600" y="1600200"/>
            <a:ext cx="3619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G</a:t>
            </a:r>
          </a:p>
          <a:p>
            <a:r>
              <a:rPr lang="en-US" b="1"/>
              <a:t>A</a:t>
            </a:r>
          </a:p>
          <a:p>
            <a:r>
              <a:rPr lang="en-US" b="1"/>
              <a:t>Z</a:t>
            </a:r>
          </a:p>
          <a:p>
            <a:endParaRPr lang="en-US" b="1"/>
          </a:p>
          <a:p>
            <a:r>
              <a:rPr lang="en-US" b="1"/>
              <a:t>C</a:t>
            </a:r>
          </a:p>
          <a:p>
            <a:r>
              <a:rPr lang="en-US" b="1"/>
              <a:t>H</a:t>
            </a:r>
          </a:p>
          <a:p>
            <a:r>
              <a:rPr lang="en-US" b="1"/>
              <a:t>A</a:t>
            </a:r>
          </a:p>
          <a:p>
            <a:r>
              <a:rPr lang="en-US" b="1"/>
              <a:t>U</a:t>
            </a:r>
          </a:p>
          <a:p>
            <a:r>
              <a:rPr lang="en-US" b="1"/>
              <a:t>D</a:t>
            </a:r>
          </a:p>
          <a:p>
            <a:r>
              <a:rPr lang="en-US" b="1"/>
              <a:t>S</a:t>
            </a:r>
          </a:p>
        </p:txBody>
      </p:sp>
      <p:grpSp>
        <p:nvGrpSpPr>
          <p:cNvPr id="12298" name="Group 10"/>
          <p:cNvGrpSpPr>
            <a:grpSpLocks/>
          </p:cNvGrpSpPr>
          <p:nvPr/>
        </p:nvGrpSpPr>
        <p:grpSpPr bwMode="auto">
          <a:xfrm>
            <a:off x="609600" y="5334000"/>
            <a:ext cx="381000" cy="762000"/>
            <a:chOff x="4032" y="3360"/>
            <a:chExt cx="240" cy="480"/>
          </a:xfrm>
        </p:grpSpPr>
        <p:sp>
          <p:nvSpPr>
            <p:cNvPr id="12317" name="Line 11"/>
            <p:cNvSpPr>
              <a:spLocks noChangeShapeType="1"/>
            </p:cNvSpPr>
            <p:nvPr/>
          </p:nvSpPr>
          <p:spPr bwMode="auto">
            <a:xfrm>
              <a:off x="4032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18" name="Line 12"/>
            <p:cNvSpPr>
              <a:spLocks noChangeShapeType="1"/>
            </p:cNvSpPr>
            <p:nvPr/>
          </p:nvSpPr>
          <p:spPr bwMode="auto">
            <a:xfrm>
              <a:off x="4080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19" name="Line 13"/>
            <p:cNvSpPr>
              <a:spLocks noChangeShapeType="1"/>
            </p:cNvSpPr>
            <p:nvPr/>
          </p:nvSpPr>
          <p:spPr bwMode="auto">
            <a:xfrm>
              <a:off x="4128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20" name="Line 14"/>
            <p:cNvSpPr>
              <a:spLocks noChangeShapeType="1"/>
            </p:cNvSpPr>
            <p:nvPr/>
          </p:nvSpPr>
          <p:spPr bwMode="auto">
            <a:xfrm>
              <a:off x="4176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21" name="Line 15"/>
            <p:cNvSpPr>
              <a:spLocks noChangeShapeType="1"/>
            </p:cNvSpPr>
            <p:nvPr/>
          </p:nvSpPr>
          <p:spPr bwMode="auto">
            <a:xfrm>
              <a:off x="4224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22" name="Line 16"/>
            <p:cNvSpPr>
              <a:spLocks noChangeShapeType="1"/>
            </p:cNvSpPr>
            <p:nvPr/>
          </p:nvSpPr>
          <p:spPr bwMode="auto">
            <a:xfrm>
              <a:off x="4272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299" name="Group 17"/>
          <p:cNvGrpSpPr>
            <a:grpSpLocks/>
          </p:cNvGrpSpPr>
          <p:nvPr/>
        </p:nvGrpSpPr>
        <p:grpSpPr bwMode="auto">
          <a:xfrm>
            <a:off x="2133600" y="5105400"/>
            <a:ext cx="1295400" cy="1143000"/>
            <a:chOff x="1344" y="3216"/>
            <a:chExt cx="816" cy="720"/>
          </a:xfrm>
        </p:grpSpPr>
        <p:sp>
          <p:nvSpPr>
            <p:cNvPr id="12315" name="Freeform 18"/>
            <p:cNvSpPr>
              <a:spLocks/>
            </p:cNvSpPr>
            <p:nvPr/>
          </p:nvSpPr>
          <p:spPr bwMode="auto">
            <a:xfrm>
              <a:off x="1344" y="321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2540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16" name="Freeform 19"/>
            <p:cNvSpPr>
              <a:spLocks/>
            </p:cNvSpPr>
            <p:nvPr/>
          </p:nvSpPr>
          <p:spPr bwMode="auto">
            <a:xfrm flipH="1">
              <a:off x="1920" y="321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2540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300" name="Group 20"/>
          <p:cNvGrpSpPr>
            <a:grpSpLocks/>
          </p:cNvGrpSpPr>
          <p:nvPr/>
        </p:nvGrpSpPr>
        <p:grpSpPr bwMode="auto">
          <a:xfrm>
            <a:off x="3886200" y="5105400"/>
            <a:ext cx="1295400" cy="1143000"/>
            <a:chOff x="1344" y="3216"/>
            <a:chExt cx="816" cy="720"/>
          </a:xfrm>
        </p:grpSpPr>
        <p:sp>
          <p:nvSpPr>
            <p:cNvPr id="12313" name="Freeform 21"/>
            <p:cNvSpPr>
              <a:spLocks/>
            </p:cNvSpPr>
            <p:nvPr/>
          </p:nvSpPr>
          <p:spPr bwMode="auto">
            <a:xfrm>
              <a:off x="1344" y="321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1905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14" name="Freeform 22"/>
            <p:cNvSpPr>
              <a:spLocks/>
            </p:cNvSpPr>
            <p:nvPr/>
          </p:nvSpPr>
          <p:spPr bwMode="auto">
            <a:xfrm flipH="1">
              <a:off x="1920" y="321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1905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301" name="Group 23"/>
          <p:cNvGrpSpPr>
            <a:grpSpLocks/>
          </p:cNvGrpSpPr>
          <p:nvPr/>
        </p:nvGrpSpPr>
        <p:grpSpPr bwMode="auto">
          <a:xfrm>
            <a:off x="5791200" y="5105400"/>
            <a:ext cx="1295400" cy="1143000"/>
            <a:chOff x="1344" y="3216"/>
            <a:chExt cx="816" cy="720"/>
          </a:xfrm>
        </p:grpSpPr>
        <p:sp>
          <p:nvSpPr>
            <p:cNvPr id="12311" name="Freeform 24"/>
            <p:cNvSpPr>
              <a:spLocks/>
            </p:cNvSpPr>
            <p:nvPr/>
          </p:nvSpPr>
          <p:spPr bwMode="auto">
            <a:xfrm>
              <a:off x="1344" y="321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1270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12" name="Freeform 25"/>
            <p:cNvSpPr>
              <a:spLocks/>
            </p:cNvSpPr>
            <p:nvPr/>
          </p:nvSpPr>
          <p:spPr bwMode="auto">
            <a:xfrm flipH="1">
              <a:off x="1920" y="321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1270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302" name="Group 26"/>
          <p:cNvGrpSpPr>
            <a:grpSpLocks/>
          </p:cNvGrpSpPr>
          <p:nvPr/>
        </p:nvGrpSpPr>
        <p:grpSpPr bwMode="auto">
          <a:xfrm>
            <a:off x="7620000" y="5105400"/>
            <a:ext cx="1295400" cy="1143000"/>
            <a:chOff x="1344" y="3216"/>
            <a:chExt cx="816" cy="720"/>
          </a:xfrm>
        </p:grpSpPr>
        <p:sp>
          <p:nvSpPr>
            <p:cNvPr id="12309" name="Freeform 27"/>
            <p:cNvSpPr>
              <a:spLocks/>
            </p:cNvSpPr>
            <p:nvPr/>
          </p:nvSpPr>
          <p:spPr bwMode="auto">
            <a:xfrm>
              <a:off x="1344" y="321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10" name="Freeform 28"/>
            <p:cNvSpPr>
              <a:spLocks/>
            </p:cNvSpPr>
            <p:nvPr/>
          </p:nvSpPr>
          <p:spPr bwMode="auto">
            <a:xfrm flipH="1">
              <a:off x="1920" y="3216"/>
              <a:ext cx="240" cy="720"/>
            </a:xfrm>
            <a:custGeom>
              <a:avLst/>
              <a:gdLst>
                <a:gd name="T0" fmla="*/ 0 w 240"/>
                <a:gd name="T1" fmla="*/ 0 h 720"/>
                <a:gd name="T2" fmla="*/ 192 w 240"/>
                <a:gd name="T3" fmla="*/ 240 h 720"/>
                <a:gd name="T4" fmla="*/ 240 w 240"/>
                <a:gd name="T5" fmla="*/ 528 h 720"/>
                <a:gd name="T6" fmla="*/ 192 w 240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0"/>
                <a:gd name="T14" fmla="*/ 240 w 240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0">
                  <a:moveTo>
                    <a:pt x="0" y="0"/>
                  </a:moveTo>
                  <a:cubicBezTo>
                    <a:pt x="76" y="76"/>
                    <a:pt x="152" y="152"/>
                    <a:pt x="192" y="240"/>
                  </a:cubicBezTo>
                  <a:cubicBezTo>
                    <a:pt x="232" y="328"/>
                    <a:pt x="240" y="448"/>
                    <a:pt x="240" y="528"/>
                  </a:cubicBezTo>
                  <a:cubicBezTo>
                    <a:pt x="240" y="608"/>
                    <a:pt x="216" y="664"/>
                    <a:pt x="192" y="720"/>
                  </a:cubicBezTo>
                </a:path>
              </a:pathLst>
            </a:cu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609" name="Rectangle 33"/>
          <p:cNvSpPr>
            <a:spLocks noChangeArrowheads="1"/>
          </p:cNvSpPr>
          <p:nvPr/>
        </p:nvSpPr>
        <p:spPr bwMode="auto">
          <a:xfrm>
            <a:off x="5638800" y="4876800"/>
            <a:ext cx="1676400" cy="1752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7467600" y="4953000"/>
            <a:ext cx="1676400" cy="1600200"/>
            <a:chOff x="4704" y="3120"/>
            <a:chExt cx="1056" cy="1008"/>
          </a:xfrm>
        </p:grpSpPr>
        <p:sp>
          <p:nvSpPr>
            <p:cNvPr id="12307" name="Line 34"/>
            <p:cNvSpPr>
              <a:spLocks noChangeShapeType="1"/>
            </p:cNvSpPr>
            <p:nvPr/>
          </p:nvSpPr>
          <p:spPr bwMode="auto">
            <a:xfrm flipV="1">
              <a:off x="4848" y="3120"/>
              <a:ext cx="912" cy="10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08" name="Line 35"/>
            <p:cNvSpPr>
              <a:spLocks noChangeShapeType="1"/>
            </p:cNvSpPr>
            <p:nvPr/>
          </p:nvSpPr>
          <p:spPr bwMode="auto">
            <a:xfrm flipH="1" flipV="1">
              <a:off x="4704" y="3120"/>
              <a:ext cx="912" cy="10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612" name="Rectangle 36"/>
          <p:cNvSpPr>
            <a:spLocks noChangeArrowheads="1"/>
          </p:cNvSpPr>
          <p:nvPr/>
        </p:nvSpPr>
        <p:spPr bwMode="auto">
          <a:xfrm>
            <a:off x="3733800" y="4876800"/>
            <a:ext cx="1676400" cy="1752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613" name="Rectangle 37"/>
          <p:cNvSpPr>
            <a:spLocks noChangeArrowheads="1"/>
          </p:cNvSpPr>
          <p:nvPr/>
        </p:nvSpPr>
        <p:spPr bwMode="auto">
          <a:xfrm>
            <a:off x="1905000" y="4876800"/>
            <a:ext cx="1676400" cy="1752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46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9" grpId="0" animBg="1"/>
      <p:bldP spid="24609" grpId="1" animBg="1"/>
      <p:bldP spid="24612" grpId="0" animBg="1"/>
      <p:bldP spid="246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838200" y="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4000" b="1">
                <a:solidFill>
                  <a:srgbClr val="FF0000"/>
                </a:solidFill>
              </a:rPr>
              <a:t>OUI MAIS …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057400" y="1625600"/>
            <a:ext cx="624522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fr-FR" sz="2800">
                <a:solidFill>
                  <a:schemeClr val="bg1"/>
                </a:solidFill>
              </a:rPr>
              <a:t> </a:t>
            </a:r>
            <a:r>
              <a:rPr lang="fr-FR" sz="2800">
                <a:solidFill>
                  <a:srgbClr val="FF0000"/>
                </a:solidFill>
              </a:rPr>
              <a:t>230</a:t>
            </a:r>
            <a:r>
              <a:rPr lang="fr-FR" sz="2800">
                <a:solidFill>
                  <a:schemeClr val="bg1"/>
                </a:solidFill>
              </a:rPr>
              <a:t> tonnes de propergol</a:t>
            </a:r>
          </a:p>
          <a:p>
            <a:pPr>
              <a:buFontTx/>
              <a:buChar char="-"/>
            </a:pPr>
            <a:endParaRPr lang="fr-FR" sz="280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fr-FR" sz="2800">
                <a:solidFill>
                  <a:schemeClr val="bg1"/>
                </a:solidFill>
              </a:rPr>
              <a:t> 20 </a:t>
            </a:r>
            <a:r>
              <a:rPr lang="fr-FR" sz="2800">
                <a:solidFill>
                  <a:schemeClr val="bg1"/>
                </a:solidFill>
                <a:cs typeface="Arial" charset="0"/>
              </a:rPr>
              <a:t>€/kg</a:t>
            </a:r>
          </a:p>
          <a:p>
            <a:pPr>
              <a:buFontTx/>
              <a:buChar char="-"/>
            </a:pPr>
            <a:endParaRPr lang="fr-FR" sz="280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fr-FR" sz="2800">
                <a:solidFill>
                  <a:schemeClr val="bg1"/>
                </a:solidFill>
              </a:rPr>
              <a:t> environ 4,6 M</a:t>
            </a:r>
            <a:r>
              <a:rPr lang="fr-FR" sz="2800">
                <a:solidFill>
                  <a:schemeClr val="bg1"/>
                </a:solidFill>
                <a:cs typeface="Arial" charset="0"/>
              </a:rPr>
              <a:t>€</a:t>
            </a:r>
            <a:r>
              <a:rPr lang="fr-FR" sz="2800">
                <a:solidFill>
                  <a:schemeClr val="bg1"/>
                </a:solidFill>
              </a:rPr>
              <a:t> juste pour le « </a:t>
            </a:r>
            <a:r>
              <a:rPr lang="fr-FR" sz="2800">
                <a:solidFill>
                  <a:srgbClr val="FF0000"/>
                </a:solidFill>
              </a:rPr>
              <a:t>plein</a:t>
            </a:r>
            <a:r>
              <a:rPr lang="fr-FR" sz="2800">
                <a:solidFill>
                  <a:schemeClr val="bg1"/>
                </a:solidFill>
              </a:rPr>
              <a:t> »</a:t>
            </a:r>
          </a:p>
          <a:p>
            <a:pPr>
              <a:buFontTx/>
              <a:buChar char="-"/>
            </a:pPr>
            <a:endParaRPr lang="fr-FR" sz="2800">
              <a:solidFill>
                <a:schemeClr val="bg1"/>
              </a:solidFill>
            </a:endParaRPr>
          </a:p>
        </p:txBody>
      </p:sp>
      <p:sp>
        <p:nvSpPr>
          <p:cNvPr id="13316" name="Freeform 4"/>
          <p:cNvSpPr>
            <a:spLocks/>
          </p:cNvSpPr>
          <p:nvPr/>
        </p:nvSpPr>
        <p:spPr bwMode="auto">
          <a:xfrm>
            <a:off x="152400" y="4724400"/>
            <a:ext cx="381000" cy="1143000"/>
          </a:xfrm>
          <a:custGeom>
            <a:avLst/>
            <a:gdLst>
              <a:gd name="T0" fmla="*/ 0 w 240"/>
              <a:gd name="T1" fmla="*/ 0 h 720"/>
              <a:gd name="T2" fmla="*/ 192 w 240"/>
              <a:gd name="T3" fmla="*/ 240 h 720"/>
              <a:gd name="T4" fmla="*/ 240 w 240"/>
              <a:gd name="T5" fmla="*/ 528 h 720"/>
              <a:gd name="T6" fmla="*/ 192 w 240"/>
              <a:gd name="T7" fmla="*/ 720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240"/>
              <a:gd name="T13" fmla="*/ 0 h 720"/>
              <a:gd name="T14" fmla="*/ 240 w 240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" h="720">
                <a:moveTo>
                  <a:pt x="0" y="0"/>
                </a:moveTo>
                <a:cubicBezTo>
                  <a:pt x="76" y="76"/>
                  <a:pt x="152" y="152"/>
                  <a:pt x="192" y="240"/>
                </a:cubicBezTo>
                <a:cubicBezTo>
                  <a:pt x="232" y="328"/>
                  <a:pt x="240" y="448"/>
                  <a:pt x="240" y="528"/>
                </a:cubicBezTo>
                <a:cubicBezTo>
                  <a:pt x="240" y="608"/>
                  <a:pt x="216" y="664"/>
                  <a:pt x="192" y="72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17" name="Freeform 5"/>
          <p:cNvSpPr>
            <a:spLocks/>
          </p:cNvSpPr>
          <p:nvPr/>
        </p:nvSpPr>
        <p:spPr bwMode="auto">
          <a:xfrm flipH="1">
            <a:off x="1066800" y="4724400"/>
            <a:ext cx="381000" cy="1143000"/>
          </a:xfrm>
          <a:custGeom>
            <a:avLst/>
            <a:gdLst>
              <a:gd name="T0" fmla="*/ 0 w 240"/>
              <a:gd name="T1" fmla="*/ 0 h 720"/>
              <a:gd name="T2" fmla="*/ 192 w 240"/>
              <a:gd name="T3" fmla="*/ 240 h 720"/>
              <a:gd name="T4" fmla="*/ 240 w 240"/>
              <a:gd name="T5" fmla="*/ 528 h 720"/>
              <a:gd name="T6" fmla="*/ 192 w 240"/>
              <a:gd name="T7" fmla="*/ 720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240"/>
              <a:gd name="T13" fmla="*/ 0 h 720"/>
              <a:gd name="T14" fmla="*/ 240 w 240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" h="720">
                <a:moveTo>
                  <a:pt x="0" y="0"/>
                </a:moveTo>
                <a:cubicBezTo>
                  <a:pt x="76" y="76"/>
                  <a:pt x="152" y="152"/>
                  <a:pt x="192" y="240"/>
                </a:cubicBezTo>
                <a:cubicBezTo>
                  <a:pt x="232" y="328"/>
                  <a:pt x="240" y="448"/>
                  <a:pt x="240" y="528"/>
                </a:cubicBezTo>
                <a:cubicBezTo>
                  <a:pt x="240" y="608"/>
                  <a:pt x="216" y="664"/>
                  <a:pt x="192" y="72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152400" y="1371600"/>
            <a:ext cx="1295400" cy="342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319" name="Rectangle 7" descr="40 %"/>
          <p:cNvSpPr>
            <a:spLocks noChangeArrowheads="1"/>
          </p:cNvSpPr>
          <p:nvPr/>
        </p:nvSpPr>
        <p:spPr bwMode="auto">
          <a:xfrm>
            <a:off x="152400" y="1371600"/>
            <a:ext cx="381000" cy="3429000"/>
          </a:xfrm>
          <a:prstGeom prst="rect">
            <a:avLst/>
          </a:prstGeom>
          <a:pattFill prst="pct40">
            <a:fgClr>
              <a:srgbClr val="FF0000"/>
            </a:fgClr>
            <a:bgClr>
              <a:schemeClr val="tx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320" name="Rectangle 8" descr="40 %"/>
          <p:cNvSpPr>
            <a:spLocks noChangeArrowheads="1"/>
          </p:cNvSpPr>
          <p:nvPr/>
        </p:nvSpPr>
        <p:spPr bwMode="auto">
          <a:xfrm>
            <a:off x="1066800" y="1371600"/>
            <a:ext cx="381000" cy="3429000"/>
          </a:xfrm>
          <a:prstGeom prst="rect">
            <a:avLst/>
          </a:prstGeom>
          <a:pattFill prst="pct40">
            <a:fgClr>
              <a:srgbClr val="FF0000"/>
            </a:fgClr>
            <a:bgClr>
              <a:schemeClr val="tx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09600" y="1600200"/>
            <a:ext cx="3619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G</a:t>
            </a:r>
          </a:p>
          <a:p>
            <a:r>
              <a:rPr lang="en-US" b="1"/>
              <a:t>A</a:t>
            </a:r>
          </a:p>
          <a:p>
            <a:r>
              <a:rPr lang="en-US" b="1"/>
              <a:t>Z</a:t>
            </a:r>
          </a:p>
          <a:p>
            <a:endParaRPr lang="en-US" b="1"/>
          </a:p>
          <a:p>
            <a:r>
              <a:rPr lang="en-US" b="1"/>
              <a:t>C</a:t>
            </a:r>
          </a:p>
          <a:p>
            <a:r>
              <a:rPr lang="en-US" b="1"/>
              <a:t>H</a:t>
            </a:r>
          </a:p>
          <a:p>
            <a:r>
              <a:rPr lang="en-US" b="1"/>
              <a:t>A</a:t>
            </a:r>
          </a:p>
          <a:p>
            <a:r>
              <a:rPr lang="en-US" b="1"/>
              <a:t>U</a:t>
            </a:r>
          </a:p>
          <a:p>
            <a:r>
              <a:rPr lang="en-US" b="1"/>
              <a:t>D</a:t>
            </a:r>
          </a:p>
          <a:p>
            <a:r>
              <a:rPr lang="en-US" b="1"/>
              <a:t>S</a:t>
            </a:r>
          </a:p>
        </p:txBody>
      </p:sp>
      <p:grpSp>
        <p:nvGrpSpPr>
          <p:cNvPr id="13322" name="Group 10"/>
          <p:cNvGrpSpPr>
            <a:grpSpLocks/>
          </p:cNvGrpSpPr>
          <p:nvPr/>
        </p:nvGrpSpPr>
        <p:grpSpPr bwMode="auto">
          <a:xfrm>
            <a:off x="609600" y="5334000"/>
            <a:ext cx="381000" cy="762000"/>
            <a:chOff x="4032" y="3360"/>
            <a:chExt cx="240" cy="480"/>
          </a:xfrm>
        </p:grpSpPr>
        <p:sp>
          <p:nvSpPr>
            <p:cNvPr id="13324" name="Line 11"/>
            <p:cNvSpPr>
              <a:spLocks noChangeShapeType="1"/>
            </p:cNvSpPr>
            <p:nvPr/>
          </p:nvSpPr>
          <p:spPr bwMode="auto">
            <a:xfrm>
              <a:off x="4032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25" name="Line 12"/>
            <p:cNvSpPr>
              <a:spLocks noChangeShapeType="1"/>
            </p:cNvSpPr>
            <p:nvPr/>
          </p:nvSpPr>
          <p:spPr bwMode="auto">
            <a:xfrm>
              <a:off x="4080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26" name="Line 13"/>
            <p:cNvSpPr>
              <a:spLocks noChangeShapeType="1"/>
            </p:cNvSpPr>
            <p:nvPr/>
          </p:nvSpPr>
          <p:spPr bwMode="auto">
            <a:xfrm>
              <a:off x="4128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27" name="Line 14"/>
            <p:cNvSpPr>
              <a:spLocks noChangeShapeType="1"/>
            </p:cNvSpPr>
            <p:nvPr/>
          </p:nvSpPr>
          <p:spPr bwMode="auto">
            <a:xfrm>
              <a:off x="4176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28" name="Line 15"/>
            <p:cNvSpPr>
              <a:spLocks noChangeShapeType="1"/>
            </p:cNvSpPr>
            <p:nvPr/>
          </p:nvSpPr>
          <p:spPr bwMode="auto">
            <a:xfrm>
              <a:off x="4224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29" name="Line 16"/>
            <p:cNvSpPr>
              <a:spLocks noChangeShapeType="1"/>
            </p:cNvSpPr>
            <p:nvPr/>
          </p:nvSpPr>
          <p:spPr bwMode="auto">
            <a:xfrm>
              <a:off x="4272" y="3360"/>
              <a:ext cx="0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6658" name="Rectangle 34"/>
          <p:cNvSpPr>
            <a:spLocks noChangeArrowheads="1"/>
          </p:cNvSpPr>
          <p:nvPr/>
        </p:nvSpPr>
        <p:spPr bwMode="auto">
          <a:xfrm>
            <a:off x="2776538" y="4619625"/>
            <a:ext cx="48879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Comment limiter le nombre </a:t>
            </a:r>
          </a:p>
          <a:p>
            <a:pPr algn="ctr"/>
            <a:r>
              <a:rPr lang="fr-FR" sz="2800" b="1">
                <a:solidFill>
                  <a:schemeClr val="bg1"/>
                </a:solidFill>
              </a:rPr>
              <a:t>des essais 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4000" b="1" smtClean="0">
                <a:solidFill>
                  <a:srgbClr val="FF0000"/>
                </a:solidFill>
              </a:rPr>
              <a:t>VIVE LES MATHEMATIQUES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305800" cy="5105400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chemeClr val="bg1"/>
                </a:solidFill>
              </a:rPr>
              <a:t>Les équations des sciences de </a:t>
            </a:r>
            <a:r>
              <a:rPr lang="fr-FR" sz="2800" dirty="0" smtClean="0">
                <a:solidFill>
                  <a:srgbClr val="FF0000"/>
                </a:solidFill>
              </a:rPr>
              <a:t>l’ingénieur</a:t>
            </a:r>
            <a:r>
              <a:rPr lang="fr-FR" sz="2800" dirty="0" smtClean="0">
                <a:solidFill>
                  <a:schemeClr val="bg1"/>
                </a:solidFill>
              </a:rPr>
              <a:t> sont en fait bien connues depuis </a:t>
            </a:r>
            <a:r>
              <a:rPr lang="fr-FR" sz="2800" dirty="0" smtClean="0">
                <a:solidFill>
                  <a:srgbClr val="FF0000"/>
                </a:solidFill>
              </a:rPr>
              <a:t>longtemps</a:t>
            </a:r>
            <a:r>
              <a:rPr lang="fr-FR" sz="2800" dirty="0" smtClean="0">
                <a:solidFill>
                  <a:schemeClr val="bg1"/>
                </a:solidFill>
              </a:rPr>
              <a:t>:</a:t>
            </a:r>
          </a:p>
          <a:p>
            <a:pPr lvl="1" eaLnBrk="1" hangingPunct="1"/>
            <a:r>
              <a:rPr lang="fr-FR" sz="2400" dirty="0" err="1" smtClean="0">
                <a:solidFill>
                  <a:schemeClr val="bg1"/>
                </a:solidFill>
              </a:rPr>
              <a:t>Eq</a:t>
            </a:r>
            <a:r>
              <a:rPr lang="fr-FR" sz="2400" dirty="0" smtClean="0">
                <a:solidFill>
                  <a:schemeClr val="bg1"/>
                </a:solidFill>
              </a:rPr>
              <a:t>. de la chaleur (Fourier, </a:t>
            </a:r>
            <a:r>
              <a:rPr lang="fr-FR" sz="2400" dirty="0" smtClean="0">
                <a:solidFill>
                  <a:srgbClr val="FF0000"/>
                </a:solidFill>
              </a:rPr>
              <a:t>1807</a:t>
            </a:r>
            <a:r>
              <a:rPr lang="fr-FR" sz="2400" dirty="0" smtClean="0">
                <a:solidFill>
                  <a:schemeClr val="bg1"/>
                </a:solidFill>
              </a:rPr>
              <a:t>)</a:t>
            </a:r>
          </a:p>
          <a:p>
            <a:pPr lvl="1" eaLnBrk="1" hangingPunct="1"/>
            <a:r>
              <a:rPr lang="fr-FR" sz="2400" dirty="0" smtClean="0">
                <a:solidFill>
                  <a:schemeClr val="bg1"/>
                </a:solidFill>
              </a:rPr>
              <a:t>Mécanique des fluides (Euler, </a:t>
            </a:r>
            <a:r>
              <a:rPr lang="fr-FR" sz="2400" dirty="0" smtClean="0">
                <a:solidFill>
                  <a:srgbClr val="FF0000"/>
                </a:solidFill>
              </a:rPr>
              <a:t>1755</a:t>
            </a:r>
            <a:r>
              <a:rPr lang="fr-FR" sz="2400" dirty="0" smtClean="0">
                <a:solidFill>
                  <a:schemeClr val="bg1"/>
                </a:solidFill>
              </a:rPr>
              <a:t>) </a:t>
            </a:r>
          </a:p>
          <a:p>
            <a:pPr lvl="1" eaLnBrk="1" hangingPunct="1"/>
            <a:r>
              <a:rPr lang="fr-FR" sz="2400" dirty="0" smtClean="0">
                <a:solidFill>
                  <a:schemeClr val="bg1"/>
                </a:solidFill>
              </a:rPr>
              <a:t>Ecoulements visqueux (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Navier-Stokes, </a:t>
            </a:r>
            <a:r>
              <a:rPr lang="fr-FR" sz="2400" dirty="0" smtClean="0">
                <a:solidFill>
                  <a:srgbClr val="FF0000"/>
                </a:solidFill>
                <a:sym typeface="Wingdings" pitchFamily="2" charset="2"/>
              </a:rPr>
              <a:t>1822, 1845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)</a:t>
            </a:r>
            <a:endParaRPr lang="fr-FR" sz="24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fr-FR" sz="2400" dirty="0" err="1" smtClean="0">
                <a:solidFill>
                  <a:schemeClr val="bg1"/>
                </a:solidFill>
              </a:rPr>
              <a:t>Elecromagnétisme</a:t>
            </a:r>
            <a:r>
              <a:rPr lang="fr-FR" sz="2400" dirty="0" smtClean="0">
                <a:solidFill>
                  <a:schemeClr val="bg1"/>
                </a:solidFill>
              </a:rPr>
              <a:t> (Maxwell, </a:t>
            </a:r>
            <a:r>
              <a:rPr lang="fr-FR" sz="2400" dirty="0" smtClean="0">
                <a:solidFill>
                  <a:srgbClr val="FF0000"/>
                </a:solidFill>
              </a:rPr>
              <a:t>1873</a:t>
            </a:r>
            <a:r>
              <a:rPr lang="fr-FR" sz="2400" dirty="0" smtClean="0">
                <a:solidFill>
                  <a:schemeClr val="bg1"/>
                </a:solidFill>
              </a:rPr>
              <a:t>)</a:t>
            </a:r>
          </a:p>
          <a:p>
            <a:pPr lvl="1" eaLnBrk="1" hangingPunct="1"/>
            <a:r>
              <a:rPr lang="fr-FR" sz="2400" dirty="0" smtClean="0">
                <a:solidFill>
                  <a:schemeClr val="bg1"/>
                </a:solidFill>
              </a:rPr>
              <a:t>Mécanique des solides,</a:t>
            </a:r>
          </a:p>
          <a:p>
            <a:pPr lvl="1" eaLnBrk="1" hangingPunct="1"/>
            <a:r>
              <a:rPr lang="fr-FR" sz="2400" dirty="0" smtClean="0">
                <a:solidFill>
                  <a:schemeClr val="bg1"/>
                </a:solidFill>
              </a:rPr>
              <a:t>Rayonnement,</a:t>
            </a:r>
          </a:p>
          <a:p>
            <a:pPr lvl="1" eaLnBrk="1" hangingPunct="1"/>
            <a:r>
              <a:rPr lang="fr-FR" sz="2400" dirty="0" smtClean="0">
                <a:solidFill>
                  <a:schemeClr val="bg1"/>
                </a:solidFill>
              </a:rPr>
              <a:t>Combustion,</a:t>
            </a:r>
          </a:p>
          <a:p>
            <a:pPr lvl="1" eaLnBrk="1" hangingPunct="1"/>
            <a:r>
              <a:rPr lang="fr-FR" sz="2400" dirty="0" smtClean="0">
                <a:solidFill>
                  <a:schemeClr val="bg1"/>
                </a:solidFill>
              </a:rPr>
              <a:t>…</a:t>
            </a:r>
          </a:p>
          <a:p>
            <a:pPr eaLnBrk="1" hangingPunct="1"/>
            <a:endParaRPr lang="fr-FR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4000" b="1" smtClean="0">
                <a:solidFill>
                  <a:srgbClr val="FF0000"/>
                </a:solidFill>
              </a:rPr>
              <a:t>LIMITE DES MATHEMATIQUES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305800" cy="5105400"/>
          </a:xfrm>
        </p:spPr>
        <p:txBody>
          <a:bodyPr/>
          <a:lstStyle/>
          <a:p>
            <a:pPr eaLnBrk="1" hangingPunct="1"/>
            <a:r>
              <a:rPr lang="fr-FR" sz="2800" smtClean="0">
                <a:solidFill>
                  <a:schemeClr val="bg1"/>
                </a:solidFill>
              </a:rPr>
              <a:t>Certes ! Mais on </a:t>
            </a:r>
            <a:r>
              <a:rPr lang="fr-FR" sz="2800" smtClean="0">
                <a:solidFill>
                  <a:srgbClr val="FF0000"/>
                </a:solidFill>
              </a:rPr>
              <a:t>ne</a:t>
            </a:r>
            <a:r>
              <a:rPr lang="fr-FR" sz="2800" smtClean="0">
                <a:solidFill>
                  <a:schemeClr val="bg1"/>
                </a:solidFill>
              </a:rPr>
              <a:t> sait en général </a:t>
            </a:r>
            <a:r>
              <a:rPr lang="fr-FR" sz="2800" smtClean="0">
                <a:solidFill>
                  <a:srgbClr val="FF0000"/>
                </a:solidFill>
              </a:rPr>
              <a:t>pas</a:t>
            </a:r>
            <a:r>
              <a:rPr lang="fr-FR" sz="2800" smtClean="0">
                <a:solidFill>
                  <a:schemeClr val="bg1"/>
                </a:solidFill>
              </a:rPr>
              <a:t> les résoudre !!! </a:t>
            </a:r>
          </a:p>
          <a:p>
            <a:pPr eaLnBrk="1" hangingPunct="1"/>
            <a:endParaRPr lang="fr-FR" sz="2800" smtClean="0">
              <a:solidFill>
                <a:schemeClr val="bg1"/>
              </a:solidFill>
            </a:endParaRPr>
          </a:p>
          <a:p>
            <a:pPr eaLnBrk="1" hangingPunct="1"/>
            <a:r>
              <a:rPr lang="fr-FR" sz="2800" smtClean="0">
                <a:solidFill>
                  <a:schemeClr val="bg1"/>
                </a:solidFill>
              </a:rPr>
              <a:t>Notamment quand la </a:t>
            </a:r>
            <a:r>
              <a:rPr lang="fr-FR" sz="2800" smtClean="0">
                <a:solidFill>
                  <a:srgbClr val="FF0000"/>
                </a:solidFill>
              </a:rPr>
              <a:t>géométrie</a:t>
            </a:r>
            <a:r>
              <a:rPr lang="fr-FR" sz="2800" smtClean="0">
                <a:solidFill>
                  <a:schemeClr val="bg1"/>
                </a:solidFill>
              </a:rPr>
              <a:t> et un petit peu plus </a:t>
            </a:r>
            <a:r>
              <a:rPr lang="fr-FR" sz="2800" smtClean="0">
                <a:solidFill>
                  <a:srgbClr val="FF0000"/>
                </a:solidFill>
              </a:rPr>
              <a:t>compliquée</a:t>
            </a:r>
            <a:r>
              <a:rPr lang="fr-FR" sz="2800" smtClean="0">
                <a:solidFill>
                  <a:schemeClr val="bg1"/>
                </a:solidFill>
              </a:rPr>
              <a:t> …</a:t>
            </a:r>
          </a:p>
          <a:p>
            <a:pPr eaLnBrk="1" hangingPunct="1"/>
            <a:endParaRPr lang="fr-FR" sz="2800" smtClean="0">
              <a:solidFill>
                <a:schemeClr val="bg1"/>
              </a:solidFill>
            </a:endParaRPr>
          </a:p>
        </p:txBody>
      </p:sp>
      <p:pic>
        <p:nvPicPr>
          <p:cNvPr id="31748" name="Picture 4" descr="barreauimg"/>
          <p:cNvPicPr>
            <a:picLocks noChangeAspect="1" noChangeArrowheads="1"/>
          </p:cNvPicPr>
          <p:nvPr/>
        </p:nvPicPr>
        <p:blipFill>
          <a:blip r:embed="rId2"/>
          <a:srcRect l="14999" t="30000" r="17999" b="32666"/>
          <a:stretch>
            <a:fillRect/>
          </a:stretch>
        </p:blipFill>
        <p:spPr bwMode="auto">
          <a:xfrm>
            <a:off x="533400" y="4948238"/>
            <a:ext cx="3657600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tuyere"/>
          <p:cNvPicPr>
            <a:picLocks noChangeAspect="1" noChangeArrowheads="1"/>
          </p:cNvPicPr>
          <p:nvPr/>
        </p:nvPicPr>
        <p:blipFill>
          <a:blip r:embed="rId3"/>
          <a:srcRect l="28000" t="22000" r="28999" b="20667"/>
          <a:stretch>
            <a:fillRect/>
          </a:stretch>
        </p:blipFill>
        <p:spPr bwMode="auto">
          <a:xfrm>
            <a:off x="4953000" y="44196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tuyere2"/>
          <p:cNvPicPr>
            <a:picLocks noChangeAspect="1" noChangeArrowheads="1"/>
          </p:cNvPicPr>
          <p:nvPr/>
        </p:nvPicPr>
        <p:blipFill>
          <a:blip r:embed="rId4"/>
          <a:srcRect l="30000" t="22000" r="25999" b="22000"/>
          <a:stretch>
            <a:fillRect/>
          </a:stretch>
        </p:blipFill>
        <p:spPr bwMode="auto">
          <a:xfrm>
            <a:off x="7202488" y="5219700"/>
            <a:ext cx="1636712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476250" y="4562475"/>
            <a:ext cx="2028825" cy="3952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On sait résoudre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4406900" y="6002338"/>
            <a:ext cx="2816225" cy="3952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On ne sait pas résoudre</a:t>
            </a:r>
            <a:endParaRPr 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animBg="1"/>
      <p:bldP spid="31752" grpId="0" animBg="1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4131</TotalTime>
  <Words>647</Words>
  <Application>Microsoft Office PowerPoint</Application>
  <PresentationFormat>Affichage à l'écran (4:3)</PresentationFormat>
  <Paragraphs>176</Paragraphs>
  <Slides>22</Slides>
  <Notes>0</Notes>
  <HiddenSlides>0</HiddenSlides>
  <MMClips>10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Modèle par défaut</vt:lpstr>
      <vt:lpstr>SIMULATIONS SUR ORDINATEUR :  BRUIT DES AVIONS,  MALADIES CARDIO-VASCULAIRES, 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VIVE LES MATHEMATIQUES</vt:lpstr>
      <vt:lpstr>LIMITE DES MATHEMATIQUES</vt:lpstr>
      <vt:lpstr>C’EST DOMMAGE CAR SINON …</vt:lpstr>
      <vt:lpstr>L’INFINI C’EST BEAUCOUP !</vt:lpstr>
      <vt:lpstr>DE L’INFINI VERS LE FINI</vt:lpstr>
      <vt:lpstr>AERONAUTIQUE: DOMAINE HISTORIQUE DES SIMULATIONS</vt:lpstr>
      <vt:lpstr>TESTER DES AVIONS VIRTUELS</vt:lpstr>
      <vt:lpstr>BRUIT DES AVIONS</vt:lpstr>
      <vt:lpstr>SIMULATION ET MEDECINE Ch. Chnafa – S Mendez - F. Nicoud (IMAG)</vt:lpstr>
      <vt:lpstr>SIMULATION ET MEDECINE Ch. Chnafa – S Mendez - F. Nicoud (IMAG)</vt:lpstr>
      <vt:lpstr>SIMULATION ET SANTE E. Gibaud – J. Siguenza – S Mendez - F. Nicoud (IMAG)</vt:lpstr>
      <vt:lpstr>SIMULATION ET SANTE J. Siguenza – M. Sanchez – F. Jourdan  (IMAG/LMGC/IRRAs)</vt:lpstr>
      <vt:lpstr>SIMULATION ET SANTE J. Sigüenza  (ex-MI, Sim&amp;Cure)</vt:lpstr>
      <vt:lpstr>Simulation à l’académie des sciences </vt:lpstr>
      <vt:lpstr>BILAN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Franck Nicoud</dc:creator>
  <cp:lastModifiedBy>Franck Nicoud</cp:lastModifiedBy>
  <cp:revision>323</cp:revision>
  <cp:lastPrinted>1601-01-01T00:00:00Z</cp:lastPrinted>
  <dcterms:created xsi:type="dcterms:W3CDTF">1601-01-01T00:00:00Z</dcterms:created>
  <dcterms:modified xsi:type="dcterms:W3CDTF">2019-10-21T09:08:34Z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